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18.xml.rels" ContentType="application/vnd.openxmlformats-package.relationships+xml"/>
  <Override PartName="/ppt/notesSlides/_rels/notesSlide25.xml.rels" ContentType="application/vnd.openxmlformats-package.relationships+xml"/>
  <Override PartName="/ppt/notesSlides/_rels/notesSlide14.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24.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34.xml.rels" ContentType="application/vnd.openxmlformats-package.relationships+xml"/>
  <Override PartName="/ppt/notesSlides/_rels/notesSlide27.xml.rels" ContentType="application/vnd.openxmlformats-package.relationships+xml"/>
  <Override PartName="/ppt/notesSlides/_rels/notesSlide9.xml.rels" ContentType="application/vnd.openxmlformats-package.relationships+xml"/>
  <Override PartName="/ppt/notesSlides/_rels/notesSlide3.xml.rels" ContentType="application/vnd.openxmlformats-package.relationships+xml"/>
  <Override PartName="/ppt/notesSlides/_rels/notesSlide35.xml.rels" ContentType="application/vnd.openxmlformats-package.relationships+xml"/>
  <Override PartName="/ppt/notesSlides/_rels/notesSlide28.xml.rels" ContentType="application/vnd.openxmlformats-package.relationships+xml"/>
  <Override PartName="/ppt/notesSlides/_rels/notesSlide4.xml.rels" ContentType="application/vnd.openxmlformats-package.relationships+xml"/>
  <Override PartName="/ppt/notesSlides/_rels/notesSlide7.xml.rels" ContentType="application/vnd.openxmlformats-package.relationships+xml"/>
  <Override PartName="/ppt/notesSlides/_rels/notesSlide32.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_rels/notesSlide31.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_rels/notesSlide37.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6.xml.rels" ContentType="application/vnd.openxmlformats-package.relationships+xml"/>
  <Override PartName="/ppt/notesSlides/_rels/notesSlide21.xml.rels" ContentType="application/vnd.openxmlformats-package.relationships+xml"/>
  <Override PartName="/ppt/notesSlides/_rels/notesSlide33.xml.rels" ContentType="application/vnd.openxmlformats-package.relationships+xml"/>
  <Override PartName="/ppt/notesSlides/_rels/notesSlide11.xml.rels" ContentType="application/vnd.openxmlformats-package.relationships+xml"/>
  <Override PartName="/ppt/notesSlides/_rels/notesSlide19.xml.rels" ContentType="application/vnd.openxmlformats-package.relationships+xml"/>
  <Override PartName="/ppt/notesSlides/_rels/notesSlide26.xml.rels" ContentType="application/vnd.openxmlformats-package.relationships+xml"/>
  <Override PartName="/ppt/notesSlides/_rels/notesSlide20.xml.rels" ContentType="application/vnd.openxmlformats-package.relationships+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35.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notesSlides/notesSlide37.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3.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2.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7.png" ContentType="image/png"/>
  <Override PartName="/ppt/media/image36.png" ContentType="image/png"/>
  <Override PartName="/ppt/media/image34.png" ContentType="image/png"/>
  <Override PartName="/ppt/media/image31.gif" ContentType="image/gif"/>
  <Override PartName="/ppt/media/image30.png" ContentType="image/png"/>
  <Override PartName="/ppt/media/image49.png" ContentType="image/png"/>
  <Override PartName="/ppt/media/image100.png" ContentType="image/png"/>
  <Override PartName="/ppt/media/image12.png" ContentType="image/png"/>
  <Override PartName="/ppt/media/image109.png" ContentType="image/png"/>
  <Override PartName="/ppt/media/image39.png" ContentType="image/png"/>
  <Override PartName="/ppt/media/image9.png" ContentType="image/png"/>
  <Override PartName="/ppt/media/image86.png" ContentType="image/png"/>
  <Override PartName="/ppt/media/image48.png" ContentType="image/png"/>
  <Override PartName="/ppt/media/image11.png" ContentType="image/png"/>
  <Override PartName="/ppt/media/image108.png" ContentType="image/png"/>
  <Override PartName="/ppt/media/image47.png" ContentType="image/png"/>
  <Override PartName="/ppt/media/image10.png" ContentType="image/png"/>
  <Override PartName="/ppt/media/image107.png" ContentType="image/png"/>
  <Override PartName="/ppt/media/image18.png" ContentType="image/png"/>
  <Override PartName="/ppt/media/image83.png" ContentType="image/png"/>
  <Override PartName="/ppt/media/image6.jpeg" ContentType="image/jpeg"/>
  <Override PartName="/ppt/media/image71.png" ContentType="image/png"/>
  <Override PartName="/ppt/media/image35.png" ContentType="image/png"/>
  <Override PartName="/ppt/media/image32.gif" ContentType="image/gif"/>
  <Override PartName="/ppt/media/image5.png" ContentType="image/png"/>
  <Override PartName="/ppt/media/image17.png" ContentType="image/png"/>
  <Override PartName="/ppt/media/image82.png" ContentType="image/png"/>
  <Override PartName="/ppt/media/image7.jpeg" ContentType="image/jpeg"/>
  <Override PartName="/ppt/media/image16.png" ContentType="image/png"/>
  <Override PartName="/ppt/media/image81.png" ContentType="image/png"/>
  <Override PartName="/ppt/media/image28.png" ContentType="image/png"/>
  <Override PartName="/ppt/media/image93.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33.png" ContentType="image/png"/>
  <Override PartName="/ppt/media/image3.png" ContentType="image/png"/>
  <Override PartName="/ppt/media/image15.png" ContentType="image/png"/>
  <Override PartName="/ppt/media/image80.png" ContentType="image/png"/>
  <Override PartName="/ppt/media/image26.png" ContentType="image/png"/>
  <Override PartName="/ppt/media/image91.png" ContentType="image/png"/>
  <Override PartName="/ppt/media/image57.png" ContentType="image/png"/>
  <Override PartName="/ppt/media/image20.png" ContentType="image/png"/>
  <Override PartName="/ppt/media/image117.png" ContentType="image/png"/>
  <Override PartName="/ppt/media/image2.jpeg" ContentType="image/jpeg"/>
  <Override PartName="/ppt/media/image24.png" ContentType="image/png"/>
  <Override PartName="/ppt/media/image14.png" ContentType="image/png"/>
  <Override PartName="/ppt/media/image74.png" ContentType="image/png"/>
  <Override PartName="/ppt/media/image75.png" ContentType="image/png"/>
  <Override PartName="/ppt/media/image77.png" ContentType="image/png"/>
  <Override PartName="/ppt/media/image78.png" ContentType="image/png"/>
  <Override PartName="/ppt/media/image87.png" ContentType="image/png"/>
  <Override PartName="/ppt/media/image88.png" ContentType="image/png"/>
  <Override PartName="/ppt/media/image89.png" ContentType="image/png"/>
  <Override PartName="/ppt/media/image97.png" ContentType="image/png"/>
  <Override PartName="/ppt/media/image104.png" ContentType="image/png"/>
  <Override PartName="/ppt/media/image110.jpeg" ContentType="image/jpeg"/>
  <Override PartName="/ppt/media/image60.png" ContentType="image/png"/>
  <Override PartName="/ppt/media/image98.png" ContentType="image/png"/>
  <Override PartName="/ppt/media/image105.png" ContentType="image/png"/>
  <Override PartName="/ppt/media/image61.png" ContentType="image/png"/>
  <Override PartName="/ppt/media/image79.png" ContentType="image/png"/>
  <Override PartName="/ppt/media/image101.png" ContentType="image/png"/>
  <Override PartName="/ppt/media/image124.png" ContentType="image/png"/>
  <Override PartName="/ppt/media/image112.png" ContentType="image/png"/>
  <Override PartName="/ppt/media/image122.png" ContentType="image/png"/>
  <Override PartName="/ppt/media/image123.jpeg" ContentType="image/jpeg"/>
  <Override PartName="/ppt/media/image96.png" ContentType="image/png"/>
  <Override PartName="/ppt/media/image103.png" ContentType="image/png"/>
  <Override PartName="/ppt/media/image99.png" ContentType="image/png"/>
  <Override PartName="/ppt/media/image106.png" ContentType="image/png"/>
  <Override PartName="/ppt/media/image62.png" ContentType="image/png"/>
  <Override PartName="/ppt/media/image121.png" ContentType="image/png"/>
  <Override PartName="/ppt/media/image116.png" ContentType="image/png"/>
  <Override PartName="/ppt/media/image72.png" ContentType="image/png"/>
  <Override PartName="/ppt/media/image95.png" ContentType="image/png"/>
  <Override PartName="/ppt/media/image102.png" ContentType="image/png"/>
  <Override PartName="/ppt/media/image115.png" ContentType="image/png"/>
  <Override PartName="/ppt/media/image94.png" ContentType="image/png"/>
  <Override PartName="/ppt/media/image29.png" ContentType="image/png"/>
  <Override PartName="/ppt/media/image114.png" ContentType="image/png"/>
  <Override PartName="/ppt/media/image111.jpeg" ContentType="image/jpeg"/>
  <Override PartName="/ppt/media/image70.png" ContentType="image/png"/>
  <Override PartName="/ppt/media/image113.png" ContentType="image/png"/>
  <Override PartName="/ppt/media/image76.png" ContentType="image/png"/>
  <Override PartName="/ppt/media/image73.gif" ContentType="image/gif"/>
  <Override PartName="/ppt/media/image66.png" ContentType="image/png"/>
  <Override PartName="/ppt/media/image120.png" ContentType="image/png"/>
  <Override PartName="/ppt/media/image69.png" ContentType="image/png"/>
  <Override PartName="/ppt/media/image68.png" ContentType="image/png"/>
  <Override PartName="/ppt/media/image67.png" ContentType="image/png"/>
  <Override PartName="/ppt/media/image65.png" ContentType="image/png"/>
  <Override PartName="/ppt/media/image64.png" ContentType="image/png"/>
  <Override PartName="/ppt/media/image63.png" ContentType="image/png"/>
  <Override PartName="/ppt/media/image27.png" ContentType="image/png"/>
  <Override PartName="/ppt/media/image92.png" ContentType="image/png"/>
  <Override PartName="/ppt/media/image90.png" ContentType="image/png"/>
  <Override PartName="/ppt/media/image25.png" ContentType="image/png"/>
  <Override PartName="/ppt/media/image23.png" ContentType="image/png"/>
  <Override PartName="/ppt/media/image119.png" ContentType="image/png"/>
  <Override PartName="/ppt/media/image22.png" ContentType="image/png"/>
  <Override PartName="/ppt/media/image59.png" ContentType="image/png"/>
  <Override PartName="/ppt/media/image118.png" ContentType="image/png"/>
  <Override PartName="/ppt/media/image21.png" ContentType="image/png"/>
  <Override PartName="/ppt/media/image58.png" ContentType="image/png"/>
  <Override PartName="/ppt/media/image19.png" ContentType="image/png"/>
  <Override PartName="/ppt/media/image4.gif" ContentType="image/gif"/>
  <Override PartName="/ppt/media/image84.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33.xml.rels" ContentType="application/vnd.openxmlformats-package.relationships+xml"/>
  <Override PartName="/ppt/slides/_rels/slide5.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x="12188825" cy="6858000"/>
  <p:notesSz cx="7099300" cy="102346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16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168"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69" name="PlaceHolder 4"/>
          <p:cNvSpPr>
            <a:spLocks noGrp="1"/>
          </p:cNvSpPr>
          <p:nvPr>
            <p:ph type="dt" idx="13"/>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170" name="PlaceHolder 5"/>
          <p:cNvSpPr>
            <a:spLocks noGrp="1"/>
          </p:cNvSpPr>
          <p:nvPr>
            <p:ph type="ftr" idx="14"/>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171" name="PlaceHolder 6"/>
          <p:cNvSpPr>
            <a:spLocks noGrp="1"/>
          </p:cNvSpPr>
          <p:nvPr>
            <p:ph type="sldNum" idx="15"/>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E228E52E-50C8-4C82-ACA5-C6393A173185}"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hyperlink" Target="https://yanndubs.github.io/Neural-Process-Family/zbibliography.html#garnelo2018conditional" TargetMode="External"/><Relationship Id="rId2" Type="http://schemas.openxmlformats.org/officeDocument/2006/relationships/slide" Target="../slides/slide11.xml"/><Relationship Id="rId3"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hyperlink" Target="https://yanndubs.github.io/Neural-Process-Family/zbibliography.html#garnelo2018conditional" TargetMode="External"/><Relationship Id="rId2" Type="http://schemas.openxmlformats.org/officeDocument/2006/relationships/slide" Target="../slides/slide12.xml"/><Relationship Id="rId3"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hyperlink" Target="https://stackoverflow.com/questions/556405/what-do-real-user-and-sys-mean-in-the-output-of-time1" TargetMode="External"/><Relationship Id="rId2" Type="http://schemas.openxmlformats.org/officeDocument/2006/relationships/slide" Target="../slides/slide30.xml"/><Relationship Id="rId3"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hyperlink" Target="https://academic.oup.com/mnras/article/500/3/4025/5920624" TargetMode="External"/><Relationship Id="rId2" Type="http://schemas.openxmlformats.org/officeDocument/2006/relationships/slide" Target="../slides/slide5.xml"/><Relationship Id="rId3"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hyperlink" Target="https://yanndubs.github.io/Neural-Process-Family/text/Intro.html#convlnp" TargetMode="External"/><Relationship Id="rId2" Type="http://schemas.openxmlformats.org/officeDocument/2006/relationships/hyperlink" Target="https://yanndubs.github.io/Neural-Process-Family/text/Intro.html#meta-learning-sp" TargetMode="External"/><Relationship Id="rId3" Type="http://schemas.openxmlformats.org/officeDocument/2006/relationships/slide" Target="../slides/slide8.xml"/><Relationship Id="rId4"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hyperlink" Target="https://yanndubs.github.io/Neural-Process-Family/text/Intro.html#convlnp" TargetMode="External"/><Relationship Id="rId2" Type="http://schemas.openxmlformats.org/officeDocument/2006/relationships/hyperlink" Target="https://yanndubs.github.io/Neural-Process-Family/text/Intro.html#meta-learning-sp" TargetMode="External"/><Relationship Id="rId3" Type="http://schemas.openxmlformats.org/officeDocument/2006/relationships/slide" Target="../slides/slide9.xml"/><Relationship Id="rId4"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PlaceHolder 1"/>
          <p:cNvSpPr>
            <a:spLocks noGrp="1"/>
          </p:cNvSpPr>
          <p:nvPr>
            <p:ph type="sldImg"/>
          </p:nvPr>
        </p:nvSpPr>
        <p:spPr>
          <a:xfrm>
            <a:off x="141120" y="768240"/>
            <a:ext cx="6816240" cy="3836520"/>
          </a:xfrm>
          <a:prstGeom prst="rect">
            <a:avLst/>
          </a:prstGeom>
          <a:ln w="0">
            <a:noFill/>
          </a:ln>
        </p:spPr>
      </p:sp>
      <p:sp>
        <p:nvSpPr>
          <p:cNvPr id="668"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00000"/>
              </a:lnSpc>
              <a:spcBef>
                <a:spcPts val="479"/>
              </a:spcBef>
              <a:buNone/>
              <a:tabLst>
                <a:tab algn="l" pos="0"/>
              </a:tabLst>
            </a:pPr>
            <a:endParaRPr b="0" lang="en-US" sz="1350" spc="-1" strike="noStrike">
              <a:latin typeface="Arial"/>
            </a:endParaRPr>
          </a:p>
          <a:p>
            <a:pPr>
              <a:lnSpc>
                <a:spcPct val="100000"/>
              </a:lnSpc>
              <a:spcBef>
                <a:spcPts val="479"/>
              </a:spcBef>
              <a:buNone/>
              <a:tabLst>
                <a:tab algn="l" pos="0"/>
              </a:tabLst>
            </a:pPr>
            <a:endParaRPr b="0" lang="en-US" sz="1350" spc="-1" strike="noStrike">
              <a:latin typeface="Arial"/>
            </a:endParaRPr>
          </a:p>
          <a:p>
            <a:pPr>
              <a:lnSpc>
                <a:spcPct val="100000"/>
              </a:lnSpc>
              <a:spcBef>
                <a:spcPts val="479"/>
              </a:spcBef>
              <a:buNone/>
              <a:tabLst>
                <a:tab algn="l" pos="0"/>
              </a:tabLst>
            </a:pPr>
            <a:endParaRPr b="0" lang="en-US" sz="1350" spc="-1" strike="noStrike">
              <a:latin typeface="Arial"/>
            </a:endParaRPr>
          </a:p>
          <a:p>
            <a:pPr>
              <a:lnSpc>
                <a:spcPct val="100000"/>
              </a:lnSpc>
              <a:spcBef>
                <a:spcPts val="479"/>
              </a:spcBef>
              <a:buNone/>
              <a:tabLst>
                <a:tab algn="l" pos="0"/>
              </a:tabLst>
            </a:pPr>
            <a:endParaRPr b="0" lang="en-US" sz="1350" spc="-1" strike="noStrike">
              <a:latin typeface="Arial"/>
            </a:endParaRPr>
          </a:p>
          <a:p>
            <a:pPr>
              <a:lnSpc>
                <a:spcPct val="100000"/>
              </a:lnSpc>
              <a:spcBef>
                <a:spcPts val="479"/>
              </a:spcBef>
              <a:buNone/>
              <a:tabLst>
                <a:tab algn="l" pos="0"/>
              </a:tabLst>
            </a:pPr>
            <a:endParaRPr b="0" lang="en-US" sz="1350" spc="-1" strike="noStrike">
              <a:latin typeface="Arial"/>
            </a:endParaRPr>
          </a:p>
          <a:p>
            <a:pPr>
              <a:lnSpc>
                <a:spcPct val="100000"/>
              </a:lnSpc>
              <a:spcBef>
                <a:spcPts val="479"/>
              </a:spcBef>
              <a:buNone/>
              <a:tabLst>
                <a:tab algn="l" pos="0"/>
              </a:tabLst>
            </a:pPr>
            <a:endParaRPr b="0" lang="en-US" sz="1350" spc="-1" strike="noStrike">
              <a:latin typeface="Arial"/>
            </a:endParaRPr>
          </a:p>
          <a:p>
            <a:pPr>
              <a:lnSpc>
                <a:spcPct val="100000"/>
              </a:lnSpc>
              <a:spcBef>
                <a:spcPts val="479"/>
              </a:spcBef>
              <a:buNone/>
              <a:tabLst>
                <a:tab algn="l" pos="0"/>
              </a:tabLst>
            </a:pPr>
            <a:endParaRPr b="0" lang="en-US" sz="1350" spc="-1" strike="noStrike">
              <a:latin typeface="Arial"/>
            </a:endParaRPr>
          </a:p>
          <a:p>
            <a:pPr>
              <a:lnSpc>
                <a:spcPct val="100000"/>
              </a:lnSpc>
              <a:spcBef>
                <a:spcPts val="479"/>
              </a:spcBef>
              <a:buNone/>
              <a:tabLst>
                <a:tab algn="l" pos="0"/>
              </a:tabLst>
            </a:pPr>
            <a:endParaRPr b="0" lang="en-US" sz="1350" spc="-1" strike="noStrike">
              <a:latin typeface="Arial"/>
            </a:endParaRPr>
          </a:p>
          <a:p>
            <a:pPr>
              <a:lnSpc>
                <a:spcPct val="100000"/>
              </a:lnSpc>
              <a:spcBef>
                <a:spcPts val="479"/>
              </a:spcBef>
              <a:buNone/>
              <a:tabLst>
                <a:tab algn="l" pos="0"/>
              </a:tabLst>
            </a:pPr>
            <a:r>
              <a:rPr b="0" lang="en-US" sz="1350" spc="-1" strike="noStrike">
                <a:solidFill>
                  <a:srgbClr val="13293d"/>
                </a:solidFill>
                <a:highlight>
                  <a:srgbClr val="ffffff"/>
                </a:highlight>
                <a:latin typeface="Arial"/>
                <a:ea typeface="Arial"/>
              </a:rPr>
              <a:t>Hello My name is Angelica Kovacevic, I am a  lead of SER-SAG inkind directable software contribution.  On behalf of</a:t>
            </a:r>
            <a:endParaRPr b="0" lang="en-US" sz="1350" spc="-1" strike="noStrike">
              <a:latin typeface="Arial"/>
            </a:endParaRPr>
          </a:p>
          <a:p>
            <a:pPr>
              <a:lnSpc>
                <a:spcPct val="100000"/>
              </a:lnSpc>
              <a:spcBef>
                <a:spcPts val="479"/>
              </a:spcBef>
              <a:buNone/>
              <a:tabLst>
                <a:tab algn="l" pos="0"/>
              </a:tabLst>
            </a:pPr>
            <a:r>
              <a:rPr b="0" lang="en-US" sz="1350" spc="-1" strike="noStrike">
                <a:solidFill>
                  <a:srgbClr val="13293d"/>
                </a:solidFill>
                <a:highlight>
                  <a:srgbClr val="ffffff"/>
                </a:highlight>
                <a:latin typeface="Arial"/>
                <a:ea typeface="Arial"/>
              </a:rPr>
              <a:t>SER-SAG team I will present </a:t>
            </a:r>
            <a:r>
              <a:rPr b="0" lang="en-US" sz="1200" spc="-1" strike="noStrike">
                <a:solidFill>
                  <a:srgbClr val="323232"/>
                </a:solidFill>
                <a:highlight>
                  <a:srgbClr val="ffffff"/>
                </a:highlight>
                <a:latin typeface="Helvetica Neue"/>
                <a:ea typeface="Helvetica Neue"/>
              </a:rPr>
              <a:t> </a:t>
            </a:r>
            <a:r>
              <a:rPr b="1" lang="en-US" sz="1200" spc="-1" strike="noStrike">
                <a:solidFill>
                  <a:srgbClr val="000000"/>
                </a:solidFill>
                <a:highlight>
                  <a:srgbClr val="ffffff"/>
                </a:highlight>
                <a:latin typeface="Helvetica Neue"/>
                <a:ea typeface="Helvetica Neue"/>
              </a:rPr>
              <a:t>report on</a:t>
            </a:r>
            <a:r>
              <a:rPr b="0" lang="en-US" sz="1200" spc="-1" strike="noStrike">
                <a:solidFill>
                  <a:srgbClr val="323232"/>
                </a:solidFill>
                <a:highlight>
                  <a:srgbClr val="ffffff"/>
                </a:highlight>
                <a:latin typeface="Helvetica Neue"/>
                <a:ea typeface="Helvetica Neue"/>
              </a:rPr>
              <a:t> key technical aspects of the Conditional neural process  </a:t>
            </a:r>
            <a:r>
              <a:rPr b="1" lang="en-US" sz="1200" spc="-1" strike="noStrike">
                <a:solidFill>
                  <a:srgbClr val="000000"/>
                </a:solidFill>
                <a:highlight>
                  <a:srgbClr val="ffffff"/>
                </a:highlight>
                <a:latin typeface="Helvetica Neue"/>
                <a:ea typeface="Helvetica Neue"/>
              </a:rPr>
              <a:t>module </a:t>
            </a:r>
            <a:r>
              <a:rPr b="0" lang="en-US" sz="1200" spc="-1" strike="noStrike">
                <a:solidFill>
                  <a:srgbClr val="323232"/>
                </a:solidFill>
                <a:highlight>
                  <a:srgbClr val="ffffff"/>
                </a:highlight>
                <a:latin typeface="Helvetica Neue"/>
                <a:ea typeface="Helvetica Neue"/>
              </a:rPr>
              <a:t>that is integral to the our inkind contribution </a:t>
            </a:r>
            <a:r>
              <a:rPr b="0" lang="en-US" sz="1350" spc="-1" strike="noStrike">
                <a:solidFill>
                  <a:srgbClr val="13293d"/>
                </a:solidFill>
                <a:highlight>
                  <a:srgbClr val="ffffff"/>
                </a:highlight>
                <a:latin typeface="Arial"/>
                <a:ea typeface="Arial"/>
              </a:rPr>
              <a:t> time domain periodicity mining pipeline  for AGN and stellar light curves, which can complement and help   other LSST  pipelines in frequency domain. We </a:t>
            </a:r>
            <a:r>
              <a:rPr b="0" i="1" lang="en-US" sz="1500" spc="-1" strike="noStrike">
                <a:solidFill>
                  <a:srgbClr val="2d2d2d"/>
                </a:solidFill>
                <a:latin typeface="Helvetica Neue"/>
                <a:ea typeface="Helvetica Neue"/>
              </a:rPr>
              <a:t>Thank you to  LINCC, Neven and Alex  who are leading Organizers of LINCC Tech Talks  for giving us  the opportunity to present this report.. This presentation is not intended to promote specific algorithms, but rather to demonstrate how our in-kind contribution team applies nonparametric modeling to light curves which will be found in LSST data products.</a:t>
            </a:r>
            <a:endParaRPr b="0" lang="en-US" sz="1500" spc="-1" strike="noStrike">
              <a:latin typeface="Arial"/>
            </a:endParaRPr>
          </a:p>
          <a:p>
            <a:pPr>
              <a:lnSpc>
                <a:spcPct val="100000"/>
              </a:lnSpc>
              <a:spcBef>
                <a:spcPts val="479"/>
              </a:spcBef>
              <a:buNone/>
              <a:tabLst>
                <a:tab algn="l" pos="0"/>
              </a:tabLst>
            </a:pPr>
            <a:r>
              <a:rPr b="0" i="1" lang="en-US" sz="1500" spc="-1" strike="noStrike">
                <a:solidFill>
                  <a:srgbClr val="2d2d2d"/>
                </a:solidFill>
                <a:latin typeface="Helvetica Neue"/>
                <a:ea typeface="Helvetica Neue"/>
              </a:rPr>
              <a:t>The SER-SAG team is currently experimenting with these algorithms and welcomes feedback from the LSST community.</a:t>
            </a:r>
            <a:endParaRPr b="0" lang="en-US" sz="1500" spc="-1" strike="noStrike">
              <a:latin typeface="Arial"/>
            </a:endParaRPr>
          </a:p>
          <a:p>
            <a:pPr>
              <a:lnSpc>
                <a:spcPct val="100000"/>
              </a:lnSpc>
              <a:spcBef>
                <a:spcPts val="479"/>
              </a:spcBef>
              <a:buNone/>
              <a:tabLst>
                <a:tab algn="l" pos="0"/>
              </a:tabLst>
            </a:pPr>
            <a:endParaRPr b="0" lang="en-US" sz="1500" spc="-1" strike="noStrike">
              <a:latin typeface="Arial"/>
            </a:endParaRPr>
          </a:p>
          <a:p>
            <a:pPr>
              <a:lnSpc>
                <a:spcPct val="100000"/>
              </a:lnSpc>
              <a:spcBef>
                <a:spcPts val="479"/>
              </a:spcBef>
              <a:buNone/>
              <a:tabLst>
                <a:tab algn="l" pos="0"/>
              </a:tabLst>
            </a:pPr>
            <a:endParaRPr b="0" lang="en-US" sz="1500" spc="-1" strike="noStrike">
              <a:latin typeface="Arial"/>
            </a:endParaRPr>
          </a:p>
        </p:txBody>
      </p:sp>
      <p:sp>
        <p:nvSpPr>
          <p:cNvPr id="669" name="PlaceHolder 3"/>
          <p:cNvSpPr>
            <a:spLocks noGrp="1"/>
          </p:cNvSpPr>
          <p:nvPr>
            <p:ph type="sldNum" idx="39"/>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300" spc="-1" strike="noStrike">
                <a:solidFill>
                  <a:srgbClr val="000000"/>
                </a:solidFill>
                <a:latin typeface="Calibri"/>
                <a:ea typeface="Calibri"/>
              </a:defRPr>
            </a:lvl1pPr>
          </a:lstStyle>
          <a:p>
            <a:pPr algn="r">
              <a:lnSpc>
                <a:spcPct val="100000"/>
              </a:lnSpc>
              <a:buNone/>
              <a:tabLst>
                <a:tab algn="l" pos="0"/>
              </a:tabLst>
            </a:pPr>
            <a:fld id="{FC69E56F-F553-4B7B-9A95-5F968C09D794}" type="slidenum">
              <a:rPr b="0" lang="en-US" sz="1300" spc="-1" strike="noStrike">
                <a:solidFill>
                  <a:srgbClr val="000000"/>
                </a:solidFill>
                <a:latin typeface="Calibri"/>
                <a:ea typeface="Calibri"/>
              </a:rPr>
              <a:t>&lt;number&gt;</a:t>
            </a:fld>
            <a:endParaRPr b="0" lang="en-US" sz="13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sldImg"/>
          </p:nvPr>
        </p:nvSpPr>
        <p:spPr>
          <a:xfrm>
            <a:off x="141120" y="768240"/>
            <a:ext cx="6816240" cy="3836520"/>
          </a:xfrm>
          <a:prstGeom prst="rect">
            <a:avLst/>
          </a:prstGeom>
          <a:ln w="0">
            <a:noFill/>
          </a:ln>
        </p:spPr>
      </p:sp>
      <p:sp>
        <p:nvSpPr>
          <p:cNvPr id="695"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endParaRPr b="0" lang="en-US" sz="2000" spc="-1" strike="noStrike">
              <a:latin typeface="Arial"/>
            </a:endParaRPr>
          </a:p>
        </p:txBody>
      </p:sp>
      <p:sp>
        <p:nvSpPr>
          <p:cNvPr id="696" name="PlaceHolder 3"/>
          <p:cNvSpPr>
            <a:spLocks noGrp="1"/>
          </p:cNvSpPr>
          <p:nvPr>
            <p:ph type="sldNum" idx="48"/>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3B6C8368-9054-457B-B00B-0A6BBA37ACFB}"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sldImg"/>
          </p:nvPr>
        </p:nvSpPr>
        <p:spPr>
          <a:xfrm>
            <a:off x="141120" y="768240"/>
            <a:ext cx="6816240" cy="3836520"/>
          </a:xfrm>
          <a:prstGeom prst="rect">
            <a:avLst/>
          </a:prstGeom>
          <a:ln w="0">
            <a:noFill/>
          </a:ln>
        </p:spPr>
      </p:sp>
      <p:sp>
        <p:nvSpPr>
          <p:cNvPr id="698"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15000"/>
              </a:lnSpc>
              <a:buNone/>
              <a:tabLst>
                <a:tab algn="l" pos="0"/>
              </a:tabLst>
            </a:pPr>
            <a:endParaRPr b="0" lang="en-US" sz="1150" spc="-1" strike="noStrike">
              <a:latin typeface="Arial"/>
            </a:endParaRPr>
          </a:p>
          <a:p>
            <a:pPr>
              <a:lnSpc>
                <a:spcPct val="115000"/>
              </a:lnSpc>
              <a:buNone/>
              <a:tabLst>
                <a:tab algn="l" pos="0"/>
              </a:tabLst>
            </a:pPr>
            <a:endParaRPr b="0" lang="en-US" sz="1150" spc="-1" strike="noStrike">
              <a:latin typeface="Arial"/>
            </a:endParaRPr>
          </a:p>
          <a:p>
            <a:pPr>
              <a:lnSpc>
                <a:spcPct val="115000"/>
              </a:lnSpc>
              <a:buNone/>
              <a:tabLst>
                <a:tab algn="l" pos="0"/>
              </a:tabLst>
            </a:pPr>
            <a:endParaRPr b="0" lang="en-US" sz="1150" spc="-1" strike="noStrike">
              <a:latin typeface="Arial"/>
            </a:endParaRPr>
          </a:p>
          <a:p>
            <a:pPr>
              <a:lnSpc>
                <a:spcPct val="115000"/>
              </a:lnSpc>
              <a:buNone/>
              <a:tabLst>
                <a:tab algn="l" pos="0"/>
              </a:tabLst>
            </a:pPr>
            <a:endParaRPr b="0" lang="en-US" sz="1150" spc="-1" strike="noStrike">
              <a:latin typeface="Arial"/>
            </a:endParaRPr>
          </a:p>
          <a:p>
            <a:pPr>
              <a:lnSpc>
                <a:spcPct val="115000"/>
              </a:lnSpc>
              <a:buNone/>
              <a:tabLst>
                <a:tab algn="l" pos="0"/>
              </a:tabLst>
            </a:pPr>
            <a:endParaRPr b="0" lang="en-US" sz="11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The key design choice for NPs is how to model the predictive distribution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𝑝</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𝜃</a:t>
            </a:r>
            <a:endParaRPr b="0" lang="en-US" sz="9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a:lnSpc>
                <a:spcPct val="115000"/>
              </a:lnSpc>
              <a:buNone/>
              <a:tabLst>
                <a:tab algn="l" pos="0"/>
              </a:tabLst>
            </a:pPr>
            <a:r>
              <a:rPr b="1" lang="en-US" sz="1300" spc="-1" strike="noStrike">
                <a:solidFill>
                  <a:srgbClr val="333333"/>
                </a:solidFill>
                <a:highlight>
                  <a:srgbClr val="ffffff"/>
                </a:highlight>
                <a:latin typeface="Lato"/>
                <a:ea typeface="Lato"/>
              </a:rPr>
              <a:t>𝐲</a:t>
            </a:r>
            <a:endParaRPr b="0" lang="en-US" sz="130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a:lnSpc>
                <a:spcPct val="115000"/>
              </a:lnSpc>
              <a:buNone/>
              <a:tabLst>
                <a:tab algn="l" pos="0"/>
              </a:tabLst>
            </a:pPr>
            <a:r>
              <a:rPr b="1" lang="en-US" sz="1300" spc="-1" strike="noStrike">
                <a:solidFill>
                  <a:srgbClr val="333333"/>
                </a:solidFill>
                <a:highlight>
                  <a:srgbClr val="ffffff"/>
                </a:highlight>
                <a:latin typeface="Lato"/>
                <a:ea typeface="Lato"/>
              </a:rPr>
              <a:t>𝐱</a:t>
            </a:r>
            <a:endParaRPr b="0" lang="en-US" sz="130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pθ(yT|xT;C). In particular, we require the predictive distributions to be consistent with each other for different </a:t>
            </a:r>
            <a:endParaRPr b="0" lang="en-US" sz="1150" spc="-1" strike="noStrike">
              <a:latin typeface="Arial"/>
            </a:endParaRPr>
          </a:p>
          <a:p>
            <a:pPr>
              <a:lnSpc>
                <a:spcPct val="115000"/>
              </a:lnSpc>
              <a:buNone/>
              <a:tabLst>
                <a:tab algn="l" pos="0"/>
              </a:tabLst>
            </a:pPr>
            <a:r>
              <a:rPr b="1" lang="en-US" sz="1300" spc="-1" strike="noStrike">
                <a:solidFill>
                  <a:srgbClr val="333333"/>
                </a:solidFill>
                <a:highlight>
                  <a:srgbClr val="ffffff"/>
                </a:highlight>
                <a:latin typeface="Lato"/>
                <a:ea typeface="Lato"/>
              </a:rPr>
              <a:t>𝐱</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xT, as discussed. A simple way to ensure this is to use a predictive distribution that is </a:t>
            </a:r>
            <a:r>
              <a:rPr b="0" i="1" lang="en-US" sz="1150" spc="-1" strike="noStrike">
                <a:solidFill>
                  <a:srgbClr val="333333"/>
                </a:solidFill>
                <a:highlight>
                  <a:srgbClr val="ffffff"/>
                </a:highlight>
                <a:latin typeface="Lato"/>
                <a:ea typeface="Lato"/>
              </a:rPr>
              <a:t>factorised</a:t>
            </a:r>
            <a:r>
              <a:rPr b="0" lang="en-US" sz="1150" spc="-1" strike="noStrike">
                <a:solidFill>
                  <a:srgbClr val="333333"/>
                </a:solidFill>
                <a:highlight>
                  <a:srgbClr val="ffffff"/>
                </a:highlight>
                <a:latin typeface="Lato"/>
                <a:ea typeface="Lato"/>
              </a:rPr>
              <a:t> conditioned on the context set.. In other words, conditioned on the context set </a:t>
            </a:r>
            <a:endParaRPr b="0" lang="en-US" sz="11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A typical (though not necessary) choice is to set each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𝑝</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𝜃</a:t>
            </a:r>
            <a:endParaRPr b="0" lang="en-US" sz="95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𝑦</a:t>
            </a:r>
            <a:endParaRPr b="0" lang="en-US" sz="1300" spc="-1" strike="noStrike">
              <a:latin typeface="Arial"/>
            </a:endParaRPr>
          </a:p>
          <a:p>
            <a:pPr marL="25560">
              <a:lnSpc>
                <a:spcPct val="115000"/>
              </a:lnSpc>
              <a:buNone/>
              <a:tabLst>
                <a:tab algn="l" pos="0"/>
              </a:tabLst>
            </a:pPr>
            <a:r>
              <a:rPr b="0" lang="en-US" sz="950" spc="-1" strike="noStrike">
                <a:solidFill>
                  <a:srgbClr val="333333"/>
                </a:solidFill>
                <a:highlight>
                  <a:srgbClr val="ffffff"/>
                </a:highlight>
                <a:latin typeface="Lato"/>
                <a:ea typeface="Lato"/>
              </a:rPr>
              <a:t>(𝑡)</a:t>
            </a:r>
            <a:endParaRPr b="0" lang="en-US" sz="95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𝑥</a:t>
            </a:r>
            <a:endParaRPr b="0" lang="en-US" sz="1300" spc="-1" strike="noStrike">
              <a:latin typeface="Arial"/>
            </a:endParaRPr>
          </a:p>
          <a:p>
            <a:pPr marL="25560">
              <a:lnSpc>
                <a:spcPct val="115000"/>
              </a:lnSpc>
              <a:buNone/>
              <a:tabLst>
                <a:tab algn="l" pos="0"/>
              </a:tabLst>
            </a:pPr>
            <a:r>
              <a:rPr b="0" lang="en-US" sz="950" spc="-1" strike="noStrike">
                <a:solidFill>
                  <a:srgbClr val="333333"/>
                </a:solidFill>
                <a:highlight>
                  <a:srgbClr val="ffffff"/>
                </a:highlight>
                <a:latin typeface="Lato"/>
                <a:ea typeface="Lato"/>
              </a:rPr>
              <a:t>(𝑡)</a:t>
            </a:r>
            <a:endParaRPr b="0" lang="en-US" sz="9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pθ(y(t)|x(t);C) to be a Gaussian density. Now, recall that one guiding principle of the NPF is to encode the context set </a:t>
            </a:r>
            <a:endParaRPr b="0" lang="en-US" sz="11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C into a global representation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𝑅</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R, and then use a decoder to parametrise each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𝑝</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𝜃</a:t>
            </a:r>
            <a:endParaRPr b="0" lang="en-US" sz="95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𝑦</a:t>
            </a:r>
            <a:endParaRPr b="0" lang="en-US" sz="1300" spc="-1" strike="noStrike">
              <a:latin typeface="Arial"/>
            </a:endParaRPr>
          </a:p>
          <a:p>
            <a:pPr marL="25560">
              <a:lnSpc>
                <a:spcPct val="115000"/>
              </a:lnSpc>
              <a:buNone/>
              <a:tabLst>
                <a:tab algn="l" pos="0"/>
              </a:tabLst>
            </a:pPr>
            <a:r>
              <a:rPr b="0" lang="en-US" sz="950" spc="-1" strike="noStrike">
                <a:solidFill>
                  <a:srgbClr val="333333"/>
                </a:solidFill>
                <a:highlight>
                  <a:srgbClr val="ffffff"/>
                </a:highlight>
                <a:latin typeface="Lato"/>
                <a:ea typeface="Lato"/>
              </a:rPr>
              <a:t>(𝑡)</a:t>
            </a:r>
            <a:endParaRPr b="0" lang="en-US" sz="95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𝑥</a:t>
            </a:r>
            <a:endParaRPr b="0" lang="en-US" sz="1300" spc="-1" strike="noStrike">
              <a:latin typeface="Arial"/>
            </a:endParaRPr>
          </a:p>
          <a:p>
            <a:pPr marL="25560">
              <a:lnSpc>
                <a:spcPct val="115000"/>
              </a:lnSpc>
              <a:buNone/>
              <a:tabLst>
                <a:tab algn="l" pos="0"/>
              </a:tabLst>
            </a:pPr>
            <a:r>
              <a:rPr b="0" lang="en-US" sz="950" spc="-1" strike="noStrike">
                <a:solidFill>
                  <a:srgbClr val="333333"/>
                </a:solidFill>
                <a:highlight>
                  <a:srgbClr val="ffffff"/>
                </a:highlight>
                <a:latin typeface="Lato"/>
                <a:ea typeface="Lato"/>
              </a:rPr>
              <a:t>(𝑡)</a:t>
            </a:r>
            <a:endParaRPr b="0" lang="en-US" sz="9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pθ(y(t)|x(t);C).</a:t>
            </a:r>
            <a:endParaRPr b="0" lang="en-US" sz="1150" spc="-1" strike="noStrike">
              <a:latin typeface="Arial"/>
            </a:endParaRPr>
          </a:p>
          <a:p>
            <a:pPr>
              <a:lnSpc>
                <a:spcPct val="115000"/>
              </a:lnSpc>
              <a:buNone/>
              <a:tabLst>
                <a:tab algn="l" pos="0"/>
              </a:tabLst>
            </a:pPr>
            <a:endParaRPr b="0" lang="en-US" sz="1150" spc="-1" strike="noStrike">
              <a:latin typeface="Arial"/>
            </a:endParaRPr>
          </a:p>
          <a:p>
            <a:pPr>
              <a:lnSpc>
                <a:spcPct val="100000"/>
              </a:lnSpc>
              <a:spcBef>
                <a:spcPts val="479"/>
              </a:spcBef>
              <a:buNone/>
              <a:tabLst>
                <a:tab algn="l" pos="0"/>
              </a:tabLst>
            </a:pPr>
            <a:r>
              <a:rPr b="0" lang="en-US" sz="1150" spc="-1" strike="noStrike">
                <a:solidFill>
                  <a:srgbClr val="333333"/>
                </a:solidFill>
                <a:highlight>
                  <a:srgbClr val="ffffff"/>
                </a:highlight>
                <a:latin typeface="Lato"/>
                <a:ea typeface="Lato"/>
              </a:rPr>
              <a:t>C, the prediction at each target location is </a:t>
            </a:r>
            <a:r>
              <a:rPr b="0" i="1" lang="en-US" sz="1150" spc="-1" strike="noStrike">
                <a:solidFill>
                  <a:srgbClr val="333333"/>
                </a:solidFill>
                <a:highlight>
                  <a:srgbClr val="ffffff"/>
                </a:highlight>
                <a:latin typeface="Lato"/>
                <a:ea typeface="Lato"/>
              </a:rPr>
              <a:t>independent</a:t>
            </a:r>
            <a:r>
              <a:rPr b="0" lang="en-US" sz="1150" spc="-1" strike="noStrike">
                <a:solidFill>
                  <a:srgbClr val="333333"/>
                </a:solidFill>
                <a:highlight>
                  <a:srgbClr val="ffffff"/>
                </a:highlight>
                <a:latin typeface="Lato"/>
                <a:ea typeface="Lato"/>
              </a:rPr>
              <a:t> of predictions at other target locations. </a:t>
            </a:r>
            <a:endParaRPr b="0" lang="en-US" sz="1150" spc="-1" strike="noStrike">
              <a:latin typeface="Arial"/>
            </a:endParaRPr>
          </a:p>
          <a:p>
            <a:pPr>
              <a:lnSpc>
                <a:spcPct val="100000"/>
              </a:lnSpc>
              <a:spcBef>
                <a:spcPts val="479"/>
              </a:spcBef>
              <a:buNone/>
              <a:tabLst>
                <a:tab algn="l" pos="0"/>
              </a:tabLst>
            </a:pPr>
            <a:endParaRPr b="0" lang="en-US" sz="11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The main idea of the Conditional Neural Process (CNP) </a:t>
            </a:r>
            <a:r>
              <a:rPr b="0" lang="en-US" sz="1150" spc="-1" strike="noStrike" u="sng">
                <a:solidFill>
                  <a:srgbClr val="0071bc"/>
                </a:solidFill>
                <a:highlight>
                  <a:srgbClr val="ffffff"/>
                </a:highlight>
                <a:uFillTx/>
                <a:latin typeface="Lato"/>
                <a:ea typeface="Lato"/>
                <a:hlinkClick r:id="rId1"/>
              </a:rPr>
              <a:t>[GRM+18]</a:t>
            </a:r>
            <a:r>
              <a:rPr b="0" lang="en-US" sz="1150" spc="-1" strike="noStrike">
                <a:solidFill>
                  <a:srgbClr val="333333"/>
                </a:solidFill>
                <a:highlight>
                  <a:srgbClr val="ffffff"/>
                </a:highlight>
                <a:latin typeface="Lato"/>
                <a:ea typeface="Lato"/>
              </a:rPr>
              <a:t> is to enforce permutation invariance of the encoder by first </a:t>
            </a:r>
            <a:r>
              <a:rPr b="0" i="1" lang="en-US" sz="1150" spc="-1" strike="noStrike">
                <a:solidFill>
                  <a:srgbClr val="333333"/>
                </a:solidFill>
                <a:highlight>
                  <a:srgbClr val="ffffff"/>
                </a:highlight>
                <a:latin typeface="Lato"/>
                <a:ea typeface="Lato"/>
              </a:rPr>
              <a:t>locally</a:t>
            </a:r>
            <a:r>
              <a:rPr b="0" lang="en-US" sz="1150" spc="-1" strike="noStrike">
                <a:solidFill>
                  <a:srgbClr val="333333"/>
                </a:solidFill>
                <a:highlight>
                  <a:srgbClr val="ffffff"/>
                </a:highlight>
                <a:latin typeface="Lato"/>
                <a:ea typeface="Lato"/>
              </a:rPr>
              <a:t> encoding each context input-output pair into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𝑅</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(𝑐)</a:t>
            </a:r>
            <a:endParaRPr b="0" lang="en-US" sz="9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R(c), and then </a:t>
            </a:r>
            <a:r>
              <a:rPr b="0" i="1" lang="en-US" sz="1150" spc="-1" strike="noStrike">
                <a:solidFill>
                  <a:srgbClr val="333333"/>
                </a:solidFill>
                <a:highlight>
                  <a:srgbClr val="ffffff"/>
                </a:highlight>
                <a:latin typeface="Lato"/>
                <a:ea typeface="Lato"/>
              </a:rPr>
              <a:t>aggregating</a:t>
            </a:r>
            <a:r>
              <a:rPr b="0" lang="en-US" sz="1150" spc="-1" strike="noStrike">
                <a:solidFill>
                  <a:srgbClr val="333333"/>
                </a:solidFill>
                <a:highlight>
                  <a:srgbClr val="ffffff"/>
                </a:highlight>
                <a:latin typeface="Lato"/>
                <a:ea typeface="Lato"/>
              </a:rPr>
              <a:t> the local encodings into a global representation,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𝑅</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R, of the context set using a commutative operation. Specifically, the local encoder is a feedforward multi-layer perceptron (MLP), while the aggregator is a mean pooling. The decoder is simply an MLP that takes as input the concatenation of the representation and the target input, </a:t>
            </a:r>
            <a:endParaRPr b="0" lang="en-US" sz="115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[𝑅;</a:t>
            </a:r>
            <a:endParaRPr b="0" lang="en-US" sz="130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𝑥</a:t>
            </a:r>
            <a:endParaRPr b="0" lang="en-US" sz="1300" spc="-1" strike="noStrike">
              <a:latin typeface="Arial"/>
            </a:endParaRPr>
          </a:p>
          <a:p>
            <a:pPr marL="25560">
              <a:lnSpc>
                <a:spcPct val="115000"/>
              </a:lnSpc>
              <a:buNone/>
              <a:tabLst>
                <a:tab algn="l" pos="0"/>
              </a:tabLst>
            </a:pPr>
            <a:r>
              <a:rPr b="0" lang="en-US" sz="950" spc="-1" strike="noStrike">
                <a:solidFill>
                  <a:srgbClr val="333333"/>
                </a:solidFill>
                <a:highlight>
                  <a:srgbClr val="ffffff"/>
                </a:highlight>
                <a:latin typeface="Lato"/>
                <a:ea typeface="Lato"/>
              </a:rPr>
              <a:t>(𝑡)</a:t>
            </a:r>
            <a:endParaRPr b="0" lang="en-US" sz="9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[R;x(t)], and outputs a predictive mean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𝜇</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(𝑡)</a:t>
            </a:r>
            <a:endParaRPr b="0" lang="en-US" sz="9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μ(t) and variance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𝜎</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2(𝑡)</a:t>
            </a:r>
            <a:endParaRPr b="0" lang="en-US" sz="950" spc="-1" strike="noStrike">
              <a:latin typeface="Arial"/>
            </a:endParaRPr>
          </a:p>
          <a:p>
            <a:pPr>
              <a:lnSpc>
                <a:spcPct val="100000"/>
              </a:lnSpc>
              <a:spcBef>
                <a:spcPts val="479"/>
              </a:spcBef>
              <a:buNone/>
              <a:tabLst>
                <a:tab algn="l" pos="0"/>
              </a:tabLst>
            </a:pPr>
            <a:endParaRPr b="0" lang="en-US" sz="11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Note that the encoder is permutation invariant due to the commutativity of the sum operation, i.e., the order does not matter. Importantly, if the local encoder and the decoder were universal function approximators (think of “infinitely wide” MLP and unconstrained dimension of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𝑅</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R) the CNP would essentially be able to predict any mean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𝜇</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(𝑡)</a:t>
            </a:r>
            <a:endParaRPr b="0" lang="en-US" sz="9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μ(t) and variance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𝜎</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2(𝑡)</a:t>
            </a:r>
            <a:endParaRPr b="0" lang="en-US" sz="950" spc="-1" strike="noStrike">
              <a:latin typeface="Arial"/>
            </a:endParaRPr>
          </a:p>
          <a:p>
            <a:pPr>
              <a:lnSpc>
                <a:spcPct val="100000"/>
              </a:lnSpc>
              <a:spcBef>
                <a:spcPts val="479"/>
              </a:spcBef>
              <a:buNone/>
              <a:tabLst>
                <a:tab algn="l" pos="0"/>
              </a:tabLst>
            </a:pPr>
            <a:r>
              <a:rPr b="0" lang="en-US" sz="1150" spc="-1" strike="noStrike">
                <a:solidFill>
                  <a:srgbClr val="333333"/>
                </a:solidFill>
                <a:highlight>
                  <a:srgbClr val="ffffff"/>
                </a:highlight>
                <a:latin typeface="Lato"/>
                <a:ea typeface="Lato"/>
              </a:rPr>
              <a:t>σ2(t) thanks to the local encoder+aggregator </a:t>
            </a:r>
            <a:endParaRPr b="0" lang="en-US" sz="1150" spc="-1" strike="noStrike">
              <a:latin typeface="Arial"/>
            </a:endParaRPr>
          </a:p>
        </p:txBody>
      </p:sp>
      <p:sp>
        <p:nvSpPr>
          <p:cNvPr id="699" name="PlaceHolder 3"/>
          <p:cNvSpPr>
            <a:spLocks noGrp="1"/>
          </p:cNvSpPr>
          <p:nvPr>
            <p:ph type="sldNum" idx="49"/>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745A48E9-2E4B-4AE8-BF7C-80A83440D7A4}"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sldImg"/>
          </p:nvPr>
        </p:nvSpPr>
        <p:spPr>
          <a:xfrm>
            <a:off x="141120" y="768240"/>
            <a:ext cx="6816240" cy="3836520"/>
          </a:xfrm>
          <a:prstGeom prst="rect">
            <a:avLst/>
          </a:prstGeom>
          <a:ln w="0">
            <a:noFill/>
          </a:ln>
        </p:spPr>
      </p:sp>
      <p:sp>
        <p:nvSpPr>
          <p:cNvPr id="701"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15000"/>
              </a:lnSpc>
              <a:buNone/>
              <a:tabLst>
                <a:tab algn="l" pos="0"/>
              </a:tabLst>
            </a:pPr>
            <a:endParaRPr b="0" lang="en-US" sz="1150" spc="-1" strike="noStrike">
              <a:latin typeface="Arial"/>
            </a:endParaRPr>
          </a:p>
          <a:p>
            <a:pPr>
              <a:lnSpc>
                <a:spcPct val="115000"/>
              </a:lnSpc>
              <a:buNone/>
              <a:tabLst>
                <a:tab algn="l" pos="0"/>
              </a:tabLst>
            </a:pPr>
            <a:endParaRPr b="0" lang="en-US" sz="1150" spc="-1" strike="noStrike">
              <a:latin typeface="Arial"/>
            </a:endParaRPr>
          </a:p>
          <a:p>
            <a:pPr>
              <a:lnSpc>
                <a:spcPct val="115000"/>
              </a:lnSpc>
              <a:buNone/>
              <a:tabLst>
                <a:tab algn="l" pos="0"/>
              </a:tabLst>
            </a:pPr>
            <a:endParaRPr b="0" lang="en-US" sz="1150" spc="-1" strike="noStrike">
              <a:latin typeface="Arial"/>
            </a:endParaRPr>
          </a:p>
          <a:p>
            <a:pPr>
              <a:lnSpc>
                <a:spcPct val="115000"/>
              </a:lnSpc>
              <a:buNone/>
              <a:tabLst>
                <a:tab algn="l" pos="0"/>
              </a:tabLst>
            </a:pPr>
            <a:endParaRPr b="0" lang="en-US" sz="1150" spc="-1" strike="noStrike">
              <a:latin typeface="Arial"/>
            </a:endParaRPr>
          </a:p>
          <a:p>
            <a:pPr>
              <a:lnSpc>
                <a:spcPct val="115000"/>
              </a:lnSpc>
              <a:buNone/>
              <a:tabLst>
                <a:tab algn="l" pos="0"/>
              </a:tabLst>
            </a:pPr>
            <a:endParaRPr b="0" lang="en-US" sz="11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The key design choice for NPs is how to model the predictive distribution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𝑝</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𝜃</a:t>
            </a:r>
            <a:endParaRPr b="0" lang="en-US" sz="9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a:lnSpc>
                <a:spcPct val="115000"/>
              </a:lnSpc>
              <a:buNone/>
              <a:tabLst>
                <a:tab algn="l" pos="0"/>
              </a:tabLst>
            </a:pPr>
            <a:r>
              <a:rPr b="1" lang="en-US" sz="1300" spc="-1" strike="noStrike">
                <a:solidFill>
                  <a:srgbClr val="333333"/>
                </a:solidFill>
                <a:highlight>
                  <a:srgbClr val="ffffff"/>
                </a:highlight>
                <a:latin typeface="Lato"/>
                <a:ea typeface="Lato"/>
              </a:rPr>
              <a:t>𝐲</a:t>
            </a:r>
            <a:endParaRPr b="0" lang="en-US" sz="130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a:lnSpc>
                <a:spcPct val="115000"/>
              </a:lnSpc>
              <a:buNone/>
              <a:tabLst>
                <a:tab algn="l" pos="0"/>
              </a:tabLst>
            </a:pPr>
            <a:r>
              <a:rPr b="1" lang="en-US" sz="1300" spc="-1" strike="noStrike">
                <a:solidFill>
                  <a:srgbClr val="333333"/>
                </a:solidFill>
                <a:highlight>
                  <a:srgbClr val="ffffff"/>
                </a:highlight>
                <a:latin typeface="Lato"/>
                <a:ea typeface="Lato"/>
              </a:rPr>
              <a:t>𝐱</a:t>
            </a:r>
            <a:endParaRPr b="0" lang="en-US" sz="130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pθ(yT|xT;C). In particular, we require the predictive distributions to be consistent with each other for different </a:t>
            </a:r>
            <a:endParaRPr b="0" lang="en-US" sz="1150" spc="-1" strike="noStrike">
              <a:latin typeface="Arial"/>
            </a:endParaRPr>
          </a:p>
          <a:p>
            <a:pPr>
              <a:lnSpc>
                <a:spcPct val="115000"/>
              </a:lnSpc>
              <a:buNone/>
              <a:tabLst>
                <a:tab algn="l" pos="0"/>
              </a:tabLst>
            </a:pPr>
            <a:r>
              <a:rPr b="1" lang="en-US" sz="1300" spc="-1" strike="noStrike">
                <a:solidFill>
                  <a:srgbClr val="333333"/>
                </a:solidFill>
                <a:highlight>
                  <a:srgbClr val="ffffff"/>
                </a:highlight>
                <a:latin typeface="Lato"/>
                <a:ea typeface="Lato"/>
              </a:rPr>
              <a:t>𝐱</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xT, as discussed. A simple way to ensure this is to use a predictive distribution that is </a:t>
            </a:r>
            <a:r>
              <a:rPr b="0" i="1" lang="en-US" sz="1150" spc="-1" strike="noStrike">
                <a:solidFill>
                  <a:srgbClr val="333333"/>
                </a:solidFill>
                <a:highlight>
                  <a:srgbClr val="ffffff"/>
                </a:highlight>
                <a:latin typeface="Lato"/>
                <a:ea typeface="Lato"/>
              </a:rPr>
              <a:t>factorised</a:t>
            </a:r>
            <a:r>
              <a:rPr b="0" lang="en-US" sz="1150" spc="-1" strike="noStrike">
                <a:solidFill>
                  <a:srgbClr val="333333"/>
                </a:solidFill>
                <a:highlight>
                  <a:srgbClr val="ffffff"/>
                </a:highlight>
                <a:latin typeface="Lato"/>
                <a:ea typeface="Lato"/>
              </a:rPr>
              <a:t> conditioned on the context set.. In other words, conditioned on the context set </a:t>
            </a:r>
            <a:endParaRPr b="0" lang="en-US" sz="11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A typical (though not necessary) choice is to set each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𝑝</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𝜃</a:t>
            </a:r>
            <a:endParaRPr b="0" lang="en-US" sz="95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𝑦</a:t>
            </a:r>
            <a:endParaRPr b="0" lang="en-US" sz="1300" spc="-1" strike="noStrike">
              <a:latin typeface="Arial"/>
            </a:endParaRPr>
          </a:p>
          <a:p>
            <a:pPr marL="25560">
              <a:lnSpc>
                <a:spcPct val="115000"/>
              </a:lnSpc>
              <a:buNone/>
              <a:tabLst>
                <a:tab algn="l" pos="0"/>
              </a:tabLst>
            </a:pPr>
            <a:r>
              <a:rPr b="0" lang="en-US" sz="950" spc="-1" strike="noStrike">
                <a:solidFill>
                  <a:srgbClr val="333333"/>
                </a:solidFill>
                <a:highlight>
                  <a:srgbClr val="ffffff"/>
                </a:highlight>
                <a:latin typeface="Lato"/>
                <a:ea typeface="Lato"/>
              </a:rPr>
              <a:t>(𝑡)</a:t>
            </a:r>
            <a:endParaRPr b="0" lang="en-US" sz="95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𝑥</a:t>
            </a:r>
            <a:endParaRPr b="0" lang="en-US" sz="1300" spc="-1" strike="noStrike">
              <a:latin typeface="Arial"/>
            </a:endParaRPr>
          </a:p>
          <a:p>
            <a:pPr marL="25560">
              <a:lnSpc>
                <a:spcPct val="115000"/>
              </a:lnSpc>
              <a:buNone/>
              <a:tabLst>
                <a:tab algn="l" pos="0"/>
              </a:tabLst>
            </a:pPr>
            <a:r>
              <a:rPr b="0" lang="en-US" sz="950" spc="-1" strike="noStrike">
                <a:solidFill>
                  <a:srgbClr val="333333"/>
                </a:solidFill>
                <a:highlight>
                  <a:srgbClr val="ffffff"/>
                </a:highlight>
                <a:latin typeface="Lato"/>
                <a:ea typeface="Lato"/>
              </a:rPr>
              <a:t>(𝑡)</a:t>
            </a:r>
            <a:endParaRPr b="0" lang="en-US" sz="9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pθ(y(t)|x(t);C) to be a Gaussian density. Now, recall that one guiding principle of the NPF is to encode the context set </a:t>
            </a:r>
            <a:endParaRPr b="0" lang="en-US" sz="11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C into a global representation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𝑅</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R, and then use a decoder to parametrise each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𝑝</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𝜃</a:t>
            </a:r>
            <a:endParaRPr b="0" lang="en-US" sz="95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𝑦</a:t>
            </a:r>
            <a:endParaRPr b="0" lang="en-US" sz="1300" spc="-1" strike="noStrike">
              <a:latin typeface="Arial"/>
            </a:endParaRPr>
          </a:p>
          <a:p>
            <a:pPr marL="25560">
              <a:lnSpc>
                <a:spcPct val="115000"/>
              </a:lnSpc>
              <a:buNone/>
              <a:tabLst>
                <a:tab algn="l" pos="0"/>
              </a:tabLst>
            </a:pPr>
            <a:r>
              <a:rPr b="0" lang="en-US" sz="950" spc="-1" strike="noStrike">
                <a:solidFill>
                  <a:srgbClr val="333333"/>
                </a:solidFill>
                <a:highlight>
                  <a:srgbClr val="ffffff"/>
                </a:highlight>
                <a:latin typeface="Lato"/>
                <a:ea typeface="Lato"/>
              </a:rPr>
              <a:t>(𝑡)</a:t>
            </a:r>
            <a:endParaRPr b="0" lang="en-US" sz="95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𝑥</a:t>
            </a:r>
            <a:endParaRPr b="0" lang="en-US" sz="1300" spc="-1" strike="noStrike">
              <a:latin typeface="Arial"/>
            </a:endParaRPr>
          </a:p>
          <a:p>
            <a:pPr marL="25560">
              <a:lnSpc>
                <a:spcPct val="115000"/>
              </a:lnSpc>
              <a:buNone/>
              <a:tabLst>
                <a:tab algn="l" pos="0"/>
              </a:tabLst>
            </a:pPr>
            <a:r>
              <a:rPr b="0" lang="en-US" sz="950" spc="-1" strike="noStrike">
                <a:solidFill>
                  <a:srgbClr val="333333"/>
                </a:solidFill>
                <a:highlight>
                  <a:srgbClr val="ffffff"/>
                </a:highlight>
                <a:latin typeface="Lato"/>
                <a:ea typeface="Lato"/>
              </a:rPr>
              <a:t>(𝑡)</a:t>
            </a:r>
            <a:endParaRPr b="0" lang="en-US" sz="9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pθ(y(t)|x(t);C).</a:t>
            </a:r>
            <a:endParaRPr b="0" lang="en-US" sz="1150" spc="-1" strike="noStrike">
              <a:latin typeface="Arial"/>
            </a:endParaRPr>
          </a:p>
          <a:p>
            <a:pPr>
              <a:lnSpc>
                <a:spcPct val="115000"/>
              </a:lnSpc>
              <a:buNone/>
              <a:tabLst>
                <a:tab algn="l" pos="0"/>
              </a:tabLst>
            </a:pPr>
            <a:endParaRPr b="0" lang="en-US" sz="1150" spc="-1" strike="noStrike">
              <a:latin typeface="Arial"/>
            </a:endParaRPr>
          </a:p>
          <a:p>
            <a:pPr>
              <a:lnSpc>
                <a:spcPct val="100000"/>
              </a:lnSpc>
              <a:spcBef>
                <a:spcPts val="479"/>
              </a:spcBef>
              <a:buNone/>
              <a:tabLst>
                <a:tab algn="l" pos="0"/>
              </a:tabLst>
            </a:pPr>
            <a:r>
              <a:rPr b="0" lang="en-US" sz="1150" spc="-1" strike="noStrike">
                <a:solidFill>
                  <a:srgbClr val="333333"/>
                </a:solidFill>
                <a:highlight>
                  <a:srgbClr val="ffffff"/>
                </a:highlight>
                <a:latin typeface="Lato"/>
                <a:ea typeface="Lato"/>
              </a:rPr>
              <a:t>C, the prediction at each target location is </a:t>
            </a:r>
            <a:r>
              <a:rPr b="0" i="1" lang="en-US" sz="1150" spc="-1" strike="noStrike">
                <a:solidFill>
                  <a:srgbClr val="333333"/>
                </a:solidFill>
                <a:highlight>
                  <a:srgbClr val="ffffff"/>
                </a:highlight>
                <a:latin typeface="Lato"/>
                <a:ea typeface="Lato"/>
              </a:rPr>
              <a:t>independent</a:t>
            </a:r>
            <a:r>
              <a:rPr b="0" lang="en-US" sz="1150" spc="-1" strike="noStrike">
                <a:solidFill>
                  <a:srgbClr val="333333"/>
                </a:solidFill>
                <a:highlight>
                  <a:srgbClr val="ffffff"/>
                </a:highlight>
                <a:latin typeface="Lato"/>
                <a:ea typeface="Lato"/>
              </a:rPr>
              <a:t> of predictions at other target locations. </a:t>
            </a:r>
            <a:endParaRPr b="0" lang="en-US" sz="1150" spc="-1" strike="noStrike">
              <a:latin typeface="Arial"/>
            </a:endParaRPr>
          </a:p>
          <a:p>
            <a:pPr>
              <a:lnSpc>
                <a:spcPct val="100000"/>
              </a:lnSpc>
              <a:spcBef>
                <a:spcPts val="479"/>
              </a:spcBef>
              <a:buNone/>
              <a:tabLst>
                <a:tab algn="l" pos="0"/>
              </a:tabLst>
            </a:pPr>
            <a:endParaRPr b="0" lang="en-US" sz="11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The main idea of the Conditional Neural Process (CNP) </a:t>
            </a:r>
            <a:r>
              <a:rPr b="0" lang="en-US" sz="1150" spc="-1" strike="noStrike" u="sng">
                <a:solidFill>
                  <a:srgbClr val="0071bc"/>
                </a:solidFill>
                <a:highlight>
                  <a:srgbClr val="ffffff"/>
                </a:highlight>
                <a:uFillTx/>
                <a:latin typeface="Lato"/>
                <a:ea typeface="Lato"/>
                <a:hlinkClick r:id="rId1"/>
              </a:rPr>
              <a:t>[GRM+18]</a:t>
            </a:r>
            <a:r>
              <a:rPr b="0" lang="en-US" sz="1150" spc="-1" strike="noStrike">
                <a:solidFill>
                  <a:srgbClr val="333333"/>
                </a:solidFill>
                <a:highlight>
                  <a:srgbClr val="ffffff"/>
                </a:highlight>
                <a:latin typeface="Lato"/>
                <a:ea typeface="Lato"/>
              </a:rPr>
              <a:t> is to enforce permutation invariance of the encoder by first </a:t>
            </a:r>
            <a:r>
              <a:rPr b="0" i="1" lang="en-US" sz="1150" spc="-1" strike="noStrike">
                <a:solidFill>
                  <a:srgbClr val="333333"/>
                </a:solidFill>
                <a:highlight>
                  <a:srgbClr val="ffffff"/>
                </a:highlight>
                <a:latin typeface="Lato"/>
                <a:ea typeface="Lato"/>
              </a:rPr>
              <a:t>locally</a:t>
            </a:r>
            <a:r>
              <a:rPr b="0" lang="en-US" sz="1150" spc="-1" strike="noStrike">
                <a:solidFill>
                  <a:srgbClr val="333333"/>
                </a:solidFill>
                <a:highlight>
                  <a:srgbClr val="ffffff"/>
                </a:highlight>
                <a:latin typeface="Lato"/>
                <a:ea typeface="Lato"/>
              </a:rPr>
              <a:t> encoding each context input-output pair into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𝑅</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(𝑐)</a:t>
            </a:r>
            <a:endParaRPr b="0" lang="en-US" sz="9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R(c), and then </a:t>
            </a:r>
            <a:r>
              <a:rPr b="0" i="1" lang="en-US" sz="1150" spc="-1" strike="noStrike">
                <a:solidFill>
                  <a:srgbClr val="333333"/>
                </a:solidFill>
                <a:highlight>
                  <a:srgbClr val="ffffff"/>
                </a:highlight>
                <a:latin typeface="Lato"/>
                <a:ea typeface="Lato"/>
              </a:rPr>
              <a:t>aggregating</a:t>
            </a:r>
            <a:r>
              <a:rPr b="0" lang="en-US" sz="1150" spc="-1" strike="noStrike">
                <a:solidFill>
                  <a:srgbClr val="333333"/>
                </a:solidFill>
                <a:highlight>
                  <a:srgbClr val="ffffff"/>
                </a:highlight>
                <a:latin typeface="Lato"/>
                <a:ea typeface="Lato"/>
              </a:rPr>
              <a:t> the local encodings into a global representation,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𝑅</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R, of the context set using a commutative operation. Specifically, the local encoder is a feedforward multi-layer perceptron (MLP), while the aggregator is a mean pooling. The decoder is simply an MLP that takes as input the concatenation of the representation and the target input, </a:t>
            </a:r>
            <a:endParaRPr b="0" lang="en-US" sz="115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[𝑅;</a:t>
            </a:r>
            <a:endParaRPr b="0" lang="en-US" sz="130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𝑥</a:t>
            </a:r>
            <a:endParaRPr b="0" lang="en-US" sz="1300" spc="-1" strike="noStrike">
              <a:latin typeface="Arial"/>
            </a:endParaRPr>
          </a:p>
          <a:p>
            <a:pPr marL="25560">
              <a:lnSpc>
                <a:spcPct val="115000"/>
              </a:lnSpc>
              <a:buNone/>
              <a:tabLst>
                <a:tab algn="l" pos="0"/>
              </a:tabLst>
            </a:pPr>
            <a:r>
              <a:rPr b="0" lang="en-US" sz="950" spc="-1" strike="noStrike">
                <a:solidFill>
                  <a:srgbClr val="333333"/>
                </a:solidFill>
                <a:highlight>
                  <a:srgbClr val="ffffff"/>
                </a:highlight>
                <a:latin typeface="Lato"/>
                <a:ea typeface="Lato"/>
              </a:rPr>
              <a:t>(𝑡)</a:t>
            </a:r>
            <a:endParaRPr b="0" lang="en-US" sz="9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[R;x(t)], and outputs a predictive mean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𝜇</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(𝑡)</a:t>
            </a:r>
            <a:endParaRPr b="0" lang="en-US" sz="9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μ(t) and variance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𝜎</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2(𝑡)</a:t>
            </a:r>
            <a:endParaRPr b="0" lang="en-US" sz="950" spc="-1" strike="noStrike">
              <a:latin typeface="Arial"/>
            </a:endParaRPr>
          </a:p>
          <a:p>
            <a:pPr>
              <a:lnSpc>
                <a:spcPct val="100000"/>
              </a:lnSpc>
              <a:spcBef>
                <a:spcPts val="479"/>
              </a:spcBef>
              <a:buNone/>
              <a:tabLst>
                <a:tab algn="l" pos="0"/>
              </a:tabLst>
            </a:pPr>
            <a:endParaRPr b="0" lang="en-US" sz="11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Note that the encoder is permutation invariant due to the commutativity of the sum operation, i.e., the order does not matter. Importantly, if the local encoder and the decoder were universal function approximators (think of “infinitely wide” MLP and unconstrained dimension of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𝑅</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R) the CNP would essentially be able to predict any mean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𝜇</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(𝑡)</a:t>
            </a:r>
            <a:endParaRPr b="0" lang="en-US" sz="9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μ(t) and variance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𝜎</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2(𝑡)</a:t>
            </a:r>
            <a:endParaRPr b="0" lang="en-US" sz="950" spc="-1" strike="noStrike">
              <a:latin typeface="Arial"/>
            </a:endParaRPr>
          </a:p>
          <a:p>
            <a:pPr>
              <a:lnSpc>
                <a:spcPct val="100000"/>
              </a:lnSpc>
              <a:spcBef>
                <a:spcPts val="479"/>
              </a:spcBef>
              <a:buNone/>
              <a:tabLst>
                <a:tab algn="l" pos="0"/>
              </a:tabLst>
            </a:pPr>
            <a:r>
              <a:rPr b="0" lang="en-US" sz="1150" spc="-1" strike="noStrike">
                <a:solidFill>
                  <a:srgbClr val="333333"/>
                </a:solidFill>
                <a:highlight>
                  <a:srgbClr val="ffffff"/>
                </a:highlight>
                <a:latin typeface="Lato"/>
                <a:ea typeface="Lato"/>
              </a:rPr>
              <a:t>σ2(t) thanks to the local encoder+aggregator </a:t>
            </a:r>
            <a:endParaRPr b="0" lang="en-US" sz="1150" spc="-1" strike="noStrike">
              <a:latin typeface="Arial"/>
            </a:endParaRPr>
          </a:p>
        </p:txBody>
      </p:sp>
      <p:sp>
        <p:nvSpPr>
          <p:cNvPr id="702" name="PlaceHolder 3"/>
          <p:cNvSpPr>
            <a:spLocks noGrp="1"/>
          </p:cNvSpPr>
          <p:nvPr>
            <p:ph type="sldNum" idx="50"/>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D14FDE42-7FFB-4F7D-BCA6-40FDF53F1EC0}"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type="sldImg"/>
          </p:nvPr>
        </p:nvSpPr>
        <p:spPr>
          <a:xfrm>
            <a:off x="141120" y="768240"/>
            <a:ext cx="6816240" cy="3836520"/>
          </a:xfrm>
          <a:prstGeom prst="rect">
            <a:avLst/>
          </a:prstGeom>
          <a:ln w="0">
            <a:noFill/>
          </a:ln>
        </p:spPr>
      </p:sp>
      <p:sp>
        <p:nvSpPr>
          <p:cNvPr id="704"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00000"/>
              </a:lnSpc>
              <a:spcBef>
                <a:spcPts val="479"/>
              </a:spcBef>
              <a:buNone/>
              <a:tabLst>
                <a:tab algn="l" pos="0"/>
              </a:tabLst>
            </a:pPr>
            <a:endParaRPr b="0" lang="en-US" sz="1200" spc="-1" strike="noStrike">
              <a:latin typeface="Arial"/>
            </a:endParaRPr>
          </a:p>
          <a:p>
            <a:pPr>
              <a:lnSpc>
                <a:spcPct val="100000"/>
              </a:lnSpc>
              <a:spcBef>
                <a:spcPts val="479"/>
              </a:spcBef>
              <a:buNone/>
              <a:tabLst>
                <a:tab algn="l" pos="0"/>
              </a:tabLst>
            </a:pPr>
            <a:endParaRPr b="0" lang="en-US" sz="1200" spc="-1" strike="noStrike">
              <a:latin typeface="Arial"/>
            </a:endParaRPr>
          </a:p>
          <a:p>
            <a:pPr>
              <a:lnSpc>
                <a:spcPct val="100000"/>
              </a:lnSpc>
              <a:spcBef>
                <a:spcPts val="479"/>
              </a:spcBef>
              <a:buNone/>
              <a:tabLst>
                <a:tab algn="l" pos="0"/>
              </a:tabLst>
            </a:pPr>
            <a:endParaRPr b="0" lang="en-US" sz="1200" spc="-1" strike="noStrike">
              <a:latin typeface="Arial"/>
            </a:endParaRPr>
          </a:p>
          <a:p>
            <a:pPr>
              <a:lnSpc>
                <a:spcPct val="100000"/>
              </a:lnSpc>
              <a:spcBef>
                <a:spcPts val="479"/>
              </a:spcBef>
              <a:buNone/>
              <a:tabLst>
                <a:tab algn="l" pos="0"/>
              </a:tabLst>
            </a:pPr>
            <a:endParaRPr b="0" lang="en-US" sz="1200" spc="-1" strike="noStrike">
              <a:latin typeface="Arial"/>
            </a:endParaRPr>
          </a:p>
          <a:p>
            <a:pPr>
              <a:lnSpc>
                <a:spcPct val="100000"/>
              </a:lnSpc>
              <a:spcBef>
                <a:spcPts val="479"/>
              </a:spcBef>
              <a:buNone/>
              <a:tabLst>
                <a:tab algn="l" pos="0"/>
              </a:tabLst>
            </a:pPr>
            <a:endParaRPr b="0" lang="en-US" sz="1200" spc="-1" strike="noStrike">
              <a:latin typeface="Arial"/>
            </a:endParaRPr>
          </a:p>
          <a:p>
            <a:pPr>
              <a:lnSpc>
                <a:spcPct val="100000"/>
              </a:lnSpc>
              <a:spcBef>
                <a:spcPts val="479"/>
              </a:spcBef>
              <a:buNone/>
              <a:tabLst>
                <a:tab algn="l" pos="0"/>
              </a:tabLst>
            </a:pPr>
            <a:endParaRPr b="0" lang="en-US" sz="1200" spc="-1" strike="noStrike">
              <a:latin typeface="Arial"/>
            </a:endParaRPr>
          </a:p>
          <a:p>
            <a:pPr>
              <a:lnSpc>
                <a:spcPct val="100000"/>
              </a:lnSpc>
              <a:spcBef>
                <a:spcPts val="479"/>
              </a:spcBef>
              <a:buNone/>
              <a:tabLst>
                <a:tab algn="l" pos="0"/>
              </a:tabLst>
            </a:pPr>
            <a:endParaRPr b="0" lang="en-US" sz="1200" spc="-1" strike="noStrike">
              <a:latin typeface="Arial"/>
            </a:endParaRPr>
          </a:p>
          <a:p>
            <a:pPr>
              <a:lnSpc>
                <a:spcPct val="100000"/>
              </a:lnSpc>
              <a:spcBef>
                <a:spcPts val="479"/>
              </a:spcBef>
              <a:buNone/>
              <a:tabLst>
                <a:tab algn="l" pos="0"/>
              </a:tabLst>
            </a:pPr>
            <a:endParaRPr b="0" lang="en-US" sz="1200" spc="-1" strike="noStrike">
              <a:latin typeface="Arial"/>
            </a:endParaRPr>
          </a:p>
          <a:p>
            <a:pPr>
              <a:lnSpc>
                <a:spcPct val="100000"/>
              </a:lnSpc>
              <a:spcBef>
                <a:spcPts val="479"/>
              </a:spcBef>
              <a:buNone/>
              <a:tabLst>
                <a:tab algn="l" pos="0"/>
              </a:tabLst>
            </a:pPr>
            <a:endParaRPr b="0" lang="en-US" sz="1200" spc="-1" strike="noStrike">
              <a:latin typeface="Arial"/>
            </a:endParaRPr>
          </a:p>
          <a:p>
            <a:pPr>
              <a:lnSpc>
                <a:spcPct val="115000"/>
              </a:lnSpc>
              <a:spcBef>
                <a:spcPts val="601"/>
              </a:spcBef>
              <a:buNone/>
              <a:tabLst>
                <a:tab algn="l" pos="0"/>
              </a:tabLst>
            </a:pPr>
            <a:r>
              <a:rPr b="0" lang="en-US" sz="1200" spc="-1" strike="noStrike">
                <a:solidFill>
                  <a:srgbClr val="212121"/>
                </a:solidFill>
                <a:highlight>
                  <a:srgbClr val="ffffff"/>
                </a:highlight>
                <a:latin typeface="Roboto"/>
                <a:ea typeface="Roboto"/>
              </a:rPr>
              <a:t>We need deep learning unit for light curves as some wavelets demands regularly cadenced light curve. For this purpose we use Conditional neural process, which  scheme  is seen on the right figure. Our CNP code is upgraded to pytorch and can be run on GPU.</a:t>
            </a:r>
            <a:endParaRPr b="0" lang="en-US" sz="1200" spc="-1" strike="noStrike">
              <a:latin typeface="Arial"/>
            </a:endParaRPr>
          </a:p>
          <a:p>
            <a:pPr>
              <a:lnSpc>
                <a:spcPct val="115000"/>
              </a:lnSpc>
              <a:spcBef>
                <a:spcPts val="601"/>
              </a:spcBef>
              <a:buNone/>
              <a:tabLst>
                <a:tab algn="l" pos="0"/>
              </a:tabLst>
            </a:pPr>
            <a:r>
              <a:rPr b="0" lang="en-US" sz="1200" spc="-1" strike="noStrike">
                <a:solidFill>
                  <a:srgbClr val="212121"/>
                </a:solidFill>
                <a:highlight>
                  <a:srgbClr val="ffffff"/>
                </a:highlight>
                <a:latin typeface="Roboto"/>
                <a:ea typeface="Roboto"/>
              </a:rPr>
              <a:t>The CNP code  is  refactored in different modules dedicated to uptaking any amount of data, modeling, training and outputing results.</a:t>
            </a:r>
            <a:endParaRPr b="0" lang="en-US" sz="1200" spc="-1" strike="noStrike">
              <a:latin typeface="Arial"/>
            </a:endParaRPr>
          </a:p>
          <a:p>
            <a:pPr>
              <a:lnSpc>
                <a:spcPct val="115000"/>
              </a:lnSpc>
              <a:spcBef>
                <a:spcPts val="601"/>
              </a:spcBef>
              <a:spcAft>
                <a:spcPts val="499"/>
              </a:spcAft>
              <a:buNone/>
              <a:tabLst>
                <a:tab algn="l" pos="0"/>
              </a:tabLst>
            </a:pPr>
            <a:endParaRPr b="0" lang="en-US" sz="1200" spc="-1" strike="noStrike">
              <a:latin typeface="Arial"/>
            </a:endParaRPr>
          </a:p>
        </p:txBody>
      </p:sp>
      <p:sp>
        <p:nvSpPr>
          <p:cNvPr id="705" name="PlaceHolder 3"/>
          <p:cNvSpPr>
            <a:spLocks noGrp="1"/>
          </p:cNvSpPr>
          <p:nvPr>
            <p:ph type="sldNum" idx="51"/>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CE331955-1BE0-4287-AA7E-2BD86B6939F1}"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sldImg"/>
          </p:nvPr>
        </p:nvSpPr>
        <p:spPr>
          <a:xfrm>
            <a:off x="141120" y="768240"/>
            <a:ext cx="6816240" cy="3836520"/>
          </a:xfrm>
          <a:prstGeom prst="rect">
            <a:avLst/>
          </a:prstGeom>
          <a:ln w="0">
            <a:noFill/>
          </a:ln>
        </p:spPr>
      </p:sp>
      <p:sp>
        <p:nvSpPr>
          <p:cNvPr id="707"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The CNP algorithm has been trained and tested on a sample of 153 AGNs (see Figure 1), that were detected in the first nine months of the all sky survey by the Swift Burst Alert Telescope (9-Month BAT Survey1, Tueller et al., 2008). Their optical light curves were taken from the ASAS-SN database (Holoien et al., 2017), and they cover more than 2000 days. We have selected this set of AGN light curves for several reasons. They have a good representation of 80% sky coverage, and show particularities, such as flares, possible quasi-periodic oscillations, time gaps, and irregular cadence, enabling us to test our tool with challenging data sets. Our sample of AGN light curves is thus inhomogenous in many aspects. For example, observational coverage of each source is between 100 and 600 data points (Figure 2). The</a:t>
            </a: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distribution is bi-modal with large right tail, indicating unfavorable conditions for modeling For example, object Fairall 9 has 246 observations that cover 1318 days, with two big 100-day gaps. This example demonstrates irregular and unevenly clustered data. The observational time baseline for each object is about 2000 days which is significant for testing our tool on light curves with a substantial length.</a:t>
            </a: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CLICK NA CNP SLIKU KRIVE NEKOLIKO PUTA DA SE POKRENE; CNP  are metalearners so that we could use  them on different collection of objects. </a:t>
            </a:r>
            <a:r>
              <a:rPr b="0" lang="en-US" sz="1150" spc="-1" strike="noStrike">
                <a:solidFill>
                  <a:srgbClr val="333333"/>
                </a:solidFill>
                <a:highlight>
                  <a:srgbClr val="000000"/>
                </a:highlight>
                <a:latin typeface="Lato"/>
                <a:ea typeface="Lato"/>
              </a:rPr>
              <a:t>  In the right we  see results for modeling NGC 5548 Hb light curve  after training CNP on 150  ASASSN Light curves.  Also the CNP has been trained on 40000 ZTF light curves kindly provided by Paula Sanchez Saez</a:t>
            </a:r>
            <a:endParaRPr b="0" lang="en-US" sz="115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200" spc="-1" strike="noStrike">
                <a:solidFill>
                  <a:srgbClr val="1d1d1d"/>
                </a:solidFill>
                <a:highlight>
                  <a:srgbClr val="ffffff"/>
                </a:highlight>
                <a:latin typeface="Helvetica Neue"/>
                <a:ea typeface="Helvetica Neue"/>
              </a:rPr>
              <a:t>we can use neural networks to meta-learn a map from observed datasets to predictive stochastic processes. </a:t>
            </a:r>
            <a:r>
              <a:rPr b="0" lang="en-US" sz="1150" spc="-1" strike="noStrike">
                <a:solidFill>
                  <a:srgbClr val="333333"/>
                </a:solidFill>
                <a:highlight>
                  <a:srgbClr val="ffffff"/>
                </a:highlight>
                <a:latin typeface="Lato"/>
                <a:ea typeface="Lato"/>
              </a:rPr>
              <a:t>Meta-learning allows neural processes to incorporate data from many related tasks (e.g. many different  objects) and the stochastic process framework allows  the network to effectively represent uncertainty.  In the right we  see results for modeling NGC 5548 Hb light curve  after training CNP on 150  ASASSN Light curves.  Also the CNP has been trained on 40000 ZTF light curves kindly provided by Paula Sanchez Saez</a:t>
            </a:r>
            <a:endParaRPr b="0" lang="en-US" sz="1150" spc="-1" strike="noStrike">
              <a:latin typeface="Arial"/>
            </a:endParaRPr>
          </a:p>
          <a:p>
            <a:pPr>
              <a:lnSpc>
                <a:spcPct val="115000"/>
              </a:lnSpc>
              <a:buNone/>
              <a:tabLst>
                <a:tab algn="l" pos="0"/>
              </a:tabLst>
            </a:pPr>
            <a:r>
              <a:rPr b="0" lang="en-US" sz="900" spc="-1" strike="noStrike">
                <a:solidFill>
                  <a:srgbClr val="000000"/>
                </a:solidFill>
                <a:latin typeface="Arial"/>
                <a:ea typeface="Arial"/>
              </a:rPr>
              <a:t>A supervised learning algorithm can thus be seen as a map that takes datasets to a predictors </a:t>
            </a:r>
            <a:endParaRPr b="0" lang="en-US" sz="900" spc="-1" strike="noStrike">
              <a:latin typeface="Arial"/>
            </a:endParaRPr>
          </a:p>
          <a:p>
            <a:pPr>
              <a:lnSpc>
                <a:spcPct val="115000"/>
              </a:lnSpc>
              <a:buNone/>
              <a:tabLst>
                <a:tab algn="l" pos="0"/>
              </a:tabLst>
            </a:pPr>
            <a:r>
              <a:rPr b="0" lang="en-US" sz="1150" spc="-1" strike="noStrike">
                <a:solidFill>
                  <a:srgbClr val="262626"/>
                </a:solidFill>
                <a:highlight>
                  <a:srgbClr val="ffffff"/>
                </a:highlight>
                <a:latin typeface="Arial"/>
                <a:ea typeface="Arial"/>
              </a:rPr>
              <a:t>The idea of </a:t>
            </a:r>
            <a:r>
              <a:rPr b="1" lang="en-US" sz="1150" spc="-1" strike="noStrike">
                <a:solidFill>
                  <a:srgbClr val="262626"/>
                </a:solidFill>
                <a:highlight>
                  <a:srgbClr val="ffffff"/>
                </a:highlight>
                <a:latin typeface="Arial"/>
                <a:ea typeface="Arial"/>
              </a:rPr>
              <a:t>meta-learning</a:t>
            </a:r>
            <a:r>
              <a:rPr b="0" lang="en-US" sz="1150" spc="-1" strike="noStrike">
                <a:solidFill>
                  <a:srgbClr val="262626"/>
                </a:solidFill>
                <a:highlight>
                  <a:srgbClr val="ffffff"/>
                </a:highlight>
                <a:latin typeface="Arial"/>
                <a:ea typeface="Arial"/>
              </a:rPr>
              <a:t> is </a:t>
            </a:r>
            <a:r>
              <a:rPr b="0" i="1" lang="en-US" sz="1150" spc="-1" strike="noStrike">
                <a:solidFill>
                  <a:srgbClr val="262626"/>
                </a:solidFill>
                <a:highlight>
                  <a:srgbClr val="ffffff"/>
                </a:highlight>
                <a:latin typeface="Arial"/>
                <a:ea typeface="Arial"/>
              </a:rPr>
              <a:t>learning to learn</a:t>
            </a:r>
            <a:r>
              <a:rPr b="0" lang="en-US" sz="1150" spc="-1" strike="noStrike">
                <a:solidFill>
                  <a:srgbClr val="262626"/>
                </a:solidFill>
                <a:highlight>
                  <a:srgbClr val="ffffff"/>
                </a:highlight>
                <a:latin typeface="Arial"/>
                <a:ea typeface="Arial"/>
              </a:rPr>
              <a:t>, i.e., learning how to rapidly adapt to new supervised tasks. The key insight is that, as we just saw, a supervised learning algorithm is itself a function, because it maps datasets to predictors </a:t>
            </a:r>
            <a:endParaRPr b="0" lang="en-US" sz="115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p:txBody>
      </p:sp>
      <p:sp>
        <p:nvSpPr>
          <p:cNvPr id="708" name="PlaceHolder 3"/>
          <p:cNvSpPr>
            <a:spLocks noGrp="1"/>
          </p:cNvSpPr>
          <p:nvPr>
            <p:ph type="sldNum" idx="52"/>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F223B805-D7A8-4F19-A630-9297BB8F47F8}"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PlaceHolder 1"/>
          <p:cNvSpPr>
            <a:spLocks noGrp="1"/>
          </p:cNvSpPr>
          <p:nvPr>
            <p:ph type="sldImg"/>
          </p:nvPr>
        </p:nvSpPr>
        <p:spPr>
          <a:xfrm>
            <a:off x="141120" y="768240"/>
            <a:ext cx="6816240" cy="3836520"/>
          </a:xfrm>
          <a:prstGeom prst="rect">
            <a:avLst/>
          </a:prstGeom>
          <a:ln w="0">
            <a:noFill/>
          </a:ln>
        </p:spPr>
      </p:sp>
      <p:sp>
        <p:nvSpPr>
          <p:cNvPr id="710"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NGC5548 H beta light curve after 2500 iterations. Dark blue dots are acual measured values of flux in time, wResults for fitting NGC5548 H beta light curve after 25000 iterations. Plotting has been done after each 1000 iterations. The prediction (light green) of the light curves alongside the context points (dark blue dots) which represent the original observation points. Light blue band shows predicted distribution in target points, which decreases with each iteration, as the model is trained.</a:t>
            </a: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15000"/>
              </a:lnSpc>
              <a:buNone/>
              <a:tabLst>
                <a:tab algn="l" pos="0"/>
              </a:tabLst>
            </a:pPr>
            <a:r>
              <a:rPr b="0" lang="en-US" sz="550" spc="-1" strike="noStrike">
                <a:solidFill>
                  <a:srgbClr val="000000"/>
                </a:solidFill>
                <a:highlight>
                  <a:srgbClr val="ffffff"/>
                </a:highlight>
                <a:latin typeface="Arial"/>
                <a:ea typeface="Arial"/>
              </a:rPr>
              <a:t>shows how the loss function</a:t>
            </a:r>
            <a:endParaRPr b="0" lang="en-US" sz="55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r>
              <a:rPr b="0" lang="en-US" sz="550" spc="-1" strike="noStrike">
                <a:solidFill>
                  <a:srgbClr val="000000"/>
                </a:solidFill>
                <a:highlight>
                  <a:srgbClr val="ffffff"/>
                </a:highlight>
                <a:latin typeface="Arial"/>
                <a:ea typeface="Arial"/>
              </a:rPr>
              <a:t>changes during modeling light curves with 300 000 iterations.</a:t>
            </a:r>
            <a:endParaRPr b="0" lang="en-US" sz="55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r>
              <a:rPr b="0" lang="en-US" sz="550" spc="-1" strike="noStrike">
                <a:solidFill>
                  <a:srgbClr val="000000"/>
                </a:solidFill>
                <a:highlight>
                  <a:srgbClr val="ffffff"/>
                </a:highlight>
                <a:latin typeface="Arial"/>
                <a:ea typeface="Arial"/>
              </a:rPr>
              <a:t>It appears that the loss function sometimes reaches its mini-</a:t>
            </a:r>
            <a:endParaRPr b="0" lang="en-US" sz="55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r>
              <a:rPr b="0" lang="en-US" sz="550" spc="-1" strike="noStrike">
                <a:solidFill>
                  <a:srgbClr val="000000"/>
                </a:solidFill>
                <a:highlight>
                  <a:srgbClr val="ffffff"/>
                </a:highlight>
                <a:latin typeface="Arial"/>
                <a:ea typeface="Arial"/>
              </a:rPr>
              <a:t>mum very fast (after several thousand iterations), suggesting</a:t>
            </a:r>
            <a:endParaRPr b="0" lang="en-US" sz="55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r>
              <a:rPr b="0" lang="en-US" sz="550" spc="-1" strike="noStrike">
                <a:solidFill>
                  <a:srgbClr val="000000"/>
                </a:solidFill>
                <a:highlight>
                  <a:srgbClr val="ffffff"/>
                </a:highlight>
                <a:latin typeface="Arial"/>
                <a:ea typeface="Arial"/>
              </a:rPr>
              <a:t>that further training process is unnecessary and time of execu-</a:t>
            </a:r>
            <a:endParaRPr b="0" lang="en-US" sz="55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r>
              <a:rPr b="0" lang="en-US" sz="550" spc="-1" strike="noStrike">
                <a:solidFill>
                  <a:srgbClr val="000000"/>
                </a:solidFill>
                <a:highlight>
                  <a:srgbClr val="ffffff"/>
                </a:highlight>
                <a:latin typeface="Arial"/>
                <a:ea typeface="Arial"/>
              </a:rPr>
              <a:t>tion for this cases could be significantly shorter. In addition,</a:t>
            </a:r>
            <a:endParaRPr b="0" lang="en-US" sz="550" spc="-1" strike="noStrike">
              <a:latin typeface="Arial"/>
            </a:endParaRPr>
          </a:p>
          <a:p>
            <a:pPr>
              <a:lnSpc>
                <a:spcPct val="100000"/>
              </a:lnSpc>
              <a:spcBef>
                <a:spcPts val="479"/>
              </a:spcBef>
              <a:buNone/>
              <a:tabLst>
                <a:tab algn="l" pos="0"/>
              </a:tabLst>
            </a:pPr>
            <a:endParaRPr b="0" lang="en-US" sz="1600" spc="-1" strike="noStrike">
              <a:latin typeface="Arial"/>
            </a:endParaRPr>
          </a:p>
        </p:txBody>
      </p:sp>
      <p:sp>
        <p:nvSpPr>
          <p:cNvPr id="711" name="PlaceHolder 3"/>
          <p:cNvSpPr>
            <a:spLocks noGrp="1"/>
          </p:cNvSpPr>
          <p:nvPr>
            <p:ph type="sldNum" idx="53"/>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DB952BE7-CAFC-4C8F-B5CD-B3BF25F16AC8}"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PlaceHolder 1"/>
          <p:cNvSpPr>
            <a:spLocks noGrp="1"/>
          </p:cNvSpPr>
          <p:nvPr>
            <p:ph type="sldImg"/>
          </p:nvPr>
        </p:nvSpPr>
        <p:spPr>
          <a:xfrm>
            <a:off x="141120" y="768240"/>
            <a:ext cx="6816240" cy="3836520"/>
          </a:xfrm>
          <a:prstGeom prst="rect">
            <a:avLst/>
          </a:prstGeom>
          <a:ln w="0">
            <a:noFill/>
          </a:ln>
        </p:spPr>
      </p:sp>
      <p:sp>
        <p:nvSpPr>
          <p:cNvPr id="713"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00000"/>
              </a:lnSpc>
              <a:spcBef>
                <a:spcPts val="479"/>
              </a:spcBef>
              <a:buNone/>
              <a:tabLst>
                <a:tab algn="l" pos="0"/>
              </a:tabLst>
            </a:pPr>
            <a:r>
              <a:rPr b="0" lang="en-US" sz="1600" spc="-1" strike="noStrike">
                <a:solidFill>
                  <a:srgbClr val="000000"/>
                </a:solidFill>
                <a:latin typeface="Calibri"/>
                <a:ea typeface="Calibri"/>
              </a:rPr>
              <a:t>The conditional neural process is trained on two large ZTF datasets consisiting of 40 000 and 120 000 objects, as well as on</a:t>
            </a: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small data set of ASASN data preselected according to  expert criterions. </a:t>
            </a: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During this experiments we examined parameters influnecing training process as well as achieved acceleration of computing which is 10 times.</a:t>
            </a: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CLICK NA CNP SLIKU KRIVE NEKOLIKO PUTA DA SE POKRENE; CNP  are metalearners so that we could use  them on different collection of objects. </a:t>
            </a:r>
            <a:r>
              <a:rPr b="0" lang="en-US" sz="1150" spc="-1" strike="noStrike">
                <a:solidFill>
                  <a:srgbClr val="333333"/>
                </a:solidFill>
                <a:highlight>
                  <a:srgbClr val="000000"/>
                </a:highlight>
                <a:latin typeface="Lato"/>
                <a:ea typeface="Lato"/>
              </a:rPr>
              <a:t>  In the right we  see results for modeling NGC 5548 Hb light curve  after training CNP on 150  ASASSN Light curves.  Also the CNP has been trained on 40000 ZTF light curves kindly provided by Paula Sanchez Saez</a:t>
            </a:r>
            <a:endParaRPr b="0" lang="en-US" sz="115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200" spc="-1" strike="noStrike">
                <a:solidFill>
                  <a:srgbClr val="1d1d1d"/>
                </a:solidFill>
                <a:highlight>
                  <a:srgbClr val="ffffff"/>
                </a:highlight>
                <a:latin typeface="Helvetica Neue"/>
                <a:ea typeface="Helvetica Neue"/>
              </a:rPr>
              <a:t>we can use neural networks to meta-learn a map from observed datasets to predictive stochastic processes. </a:t>
            </a:r>
            <a:r>
              <a:rPr b="0" lang="en-US" sz="1150" spc="-1" strike="noStrike">
                <a:solidFill>
                  <a:srgbClr val="333333"/>
                </a:solidFill>
                <a:highlight>
                  <a:srgbClr val="ffffff"/>
                </a:highlight>
                <a:latin typeface="Lato"/>
                <a:ea typeface="Lato"/>
              </a:rPr>
              <a:t>Meta-learning allows neural processes to incorporate data from many related tasks (e.g. many different  objects) and the stochastic process framework allows  the network to effectively represent uncertainty.  In the right we  see results for modeling NGC 5548 Hb light curve  after training CNP on 150  ASASSN Light curves.  Also the CNP has been trained on 40000 ZTF light curves kindly provided by Paula Sanchez Saez</a:t>
            </a:r>
            <a:endParaRPr b="0" lang="en-US" sz="1150" spc="-1" strike="noStrike">
              <a:latin typeface="Arial"/>
            </a:endParaRPr>
          </a:p>
          <a:p>
            <a:pPr>
              <a:lnSpc>
                <a:spcPct val="115000"/>
              </a:lnSpc>
              <a:buNone/>
              <a:tabLst>
                <a:tab algn="l" pos="0"/>
              </a:tabLst>
            </a:pPr>
            <a:r>
              <a:rPr b="0" lang="en-US" sz="900" spc="-1" strike="noStrike">
                <a:solidFill>
                  <a:srgbClr val="000000"/>
                </a:solidFill>
                <a:latin typeface="Arial"/>
                <a:ea typeface="Arial"/>
              </a:rPr>
              <a:t>A supervised learning algorithm can thus be seen as a map that takes datasets to a predictors </a:t>
            </a:r>
            <a:endParaRPr b="0" lang="en-US" sz="900" spc="-1" strike="noStrike">
              <a:latin typeface="Arial"/>
            </a:endParaRPr>
          </a:p>
          <a:p>
            <a:pPr>
              <a:lnSpc>
                <a:spcPct val="115000"/>
              </a:lnSpc>
              <a:buNone/>
              <a:tabLst>
                <a:tab algn="l" pos="0"/>
              </a:tabLst>
            </a:pPr>
            <a:r>
              <a:rPr b="0" lang="en-US" sz="1150" spc="-1" strike="noStrike">
                <a:solidFill>
                  <a:srgbClr val="262626"/>
                </a:solidFill>
                <a:highlight>
                  <a:srgbClr val="ffffff"/>
                </a:highlight>
                <a:latin typeface="Arial"/>
                <a:ea typeface="Arial"/>
              </a:rPr>
              <a:t>The idea of </a:t>
            </a:r>
            <a:r>
              <a:rPr b="1" lang="en-US" sz="1150" spc="-1" strike="noStrike">
                <a:solidFill>
                  <a:srgbClr val="262626"/>
                </a:solidFill>
                <a:highlight>
                  <a:srgbClr val="ffffff"/>
                </a:highlight>
                <a:latin typeface="Arial"/>
                <a:ea typeface="Arial"/>
              </a:rPr>
              <a:t>meta-learning</a:t>
            </a:r>
            <a:r>
              <a:rPr b="0" lang="en-US" sz="1150" spc="-1" strike="noStrike">
                <a:solidFill>
                  <a:srgbClr val="262626"/>
                </a:solidFill>
                <a:highlight>
                  <a:srgbClr val="ffffff"/>
                </a:highlight>
                <a:latin typeface="Arial"/>
                <a:ea typeface="Arial"/>
              </a:rPr>
              <a:t> is </a:t>
            </a:r>
            <a:r>
              <a:rPr b="0" i="1" lang="en-US" sz="1150" spc="-1" strike="noStrike">
                <a:solidFill>
                  <a:srgbClr val="262626"/>
                </a:solidFill>
                <a:highlight>
                  <a:srgbClr val="ffffff"/>
                </a:highlight>
                <a:latin typeface="Arial"/>
                <a:ea typeface="Arial"/>
              </a:rPr>
              <a:t>learning to learn</a:t>
            </a:r>
            <a:r>
              <a:rPr b="0" lang="en-US" sz="1150" spc="-1" strike="noStrike">
                <a:solidFill>
                  <a:srgbClr val="262626"/>
                </a:solidFill>
                <a:highlight>
                  <a:srgbClr val="ffffff"/>
                </a:highlight>
                <a:latin typeface="Arial"/>
                <a:ea typeface="Arial"/>
              </a:rPr>
              <a:t>, i.e., learning how to rapidly adapt to new supervised tasks. The key insight is that, as we just saw, a supervised learning algorithm is itself a function, because it maps datasets to predictors </a:t>
            </a:r>
            <a:endParaRPr b="0" lang="en-US" sz="115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p:txBody>
      </p:sp>
      <p:sp>
        <p:nvSpPr>
          <p:cNvPr id="714" name="PlaceHolder 3"/>
          <p:cNvSpPr>
            <a:spLocks noGrp="1"/>
          </p:cNvSpPr>
          <p:nvPr>
            <p:ph type="sldNum" idx="54"/>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570FAC5A-B865-463D-88C1-611D08BB2A12}"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sldImg"/>
          </p:nvPr>
        </p:nvSpPr>
        <p:spPr>
          <a:xfrm>
            <a:off x="141120" y="768240"/>
            <a:ext cx="6816240" cy="3836520"/>
          </a:xfrm>
          <a:prstGeom prst="rect">
            <a:avLst/>
          </a:prstGeom>
          <a:ln w="0">
            <a:noFill/>
          </a:ln>
        </p:spPr>
      </p:sp>
      <p:sp>
        <p:nvSpPr>
          <p:cNvPr id="716"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endParaRPr b="0" lang="en-US" sz="2000" spc="-1" strike="noStrike">
              <a:latin typeface="Arial"/>
            </a:endParaRPr>
          </a:p>
        </p:txBody>
      </p:sp>
      <p:sp>
        <p:nvSpPr>
          <p:cNvPr id="717" name="PlaceHolder 3"/>
          <p:cNvSpPr>
            <a:spLocks noGrp="1"/>
          </p:cNvSpPr>
          <p:nvPr>
            <p:ph type="sldNum" idx="55"/>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145EF129-DC2D-4D43-A89C-0E2F005F2405}"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PlaceHolder 1"/>
          <p:cNvSpPr>
            <a:spLocks noGrp="1"/>
          </p:cNvSpPr>
          <p:nvPr>
            <p:ph type="sldImg"/>
          </p:nvPr>
        </p:nvSpPr>
        <p:spPr>
          <a:xfrm>
            <a:off x="141120" y="768240"/>
            <a:ext cx="6816240" cy="3836520"/>
          </a:xfrm>
          <a:prstGeom prst="rect">
            <a:avLst/>
          </a:prstGeom>
          <a:ln w="0">
            <a:noFill/>
          </a:ln>
        </p:spPr>
      </p:sp>
      <p:sp>
        <p:nvSpPr>
          <p:cNvPr id="719"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CNP has been successfully used by Jankov et al as modeling tool of LC  as a part of  their automated procedure for photoreverberation mapping</a:t>
            </a:r>
            <a:endParaRPr b="0" lang="en-US" sz="1600" spc="-1" strike="noStrike">
              <a:latin typeface="Arial"/>
            </a:endParaRPr>
          </a:p>
        </p:txBody>
      </p:sp>
      <p:sp>
        <p:nvSpPr>
          <p:cNvPr id="720" name="PlaceHolder 3"/>
          <p:cNvSpPr>
            <a:spLocks noGrp="1"/>
          </p:cNvSpPr>
          <p:nvPr>
            <p:ph type="sldNum" idx="56"/>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4B5207EB-0B63-4778-B400-5D86F6285F70}"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PlaceHolder 1"/>
          <p:cNvSpPr>
            <a:spLocks noGrp="1"/>
          </p:cNvSpPr>
          <p:nvPr>
            <p:ph type="sldImg"/>
          </p:nvPr>
        </p:nvSpPr>
        <p:spPr>
          <a:xfrm>
            <a:off x="141120" y="768240"/>
            <a:ext cx="6816240" cy="3836520"/>
          </a:xfrm>
          <a:prstGeom prst="rect">
            <a:avLst/>
          </a:prstGeom>
          <a:ln w="0">
            <a:noFill/>
          </a:ln>
        </p:spPr>
      </p:sp>
      <p:sp>
        <p:nvSpPr>
          <p:cNvPr id="722"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00000"/>
              </a:lnSpc>
              <a:spcBef>
                <a:spcPts val="479"/>
              </a:spcBef>
              <a:buNone/>
              <a:tabLst>
                <a:tab algn="l" pos="0"/>
              </a:tabLst>
            </a:pPr>
            <a:r>
              <a:rPr b="0" lang="en-US" sz="1600" spc="-1" strike="noStrike">
                <a:solidFill>
                  <a:srgbClr val="000000"/>
                </a:solidFill>
                <a:latin typeface="Calibri"/>
                <a:ea typeface="Calibri"/>
              </a:rPr>
              <a:t> </a:t>
            </a: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We are thrilled that  through LSST we have beuatiful opprotunity to coopearate  with CPG  thorugh the TVS SC....</a:t>
            </a: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and on the investigation of intresting binary quasar candidate </a:t>
            </a: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 </a:t>
            </a: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p:txBody>
      </p:sp>
      <p:sp>
        <p:nvSpPr>
          <p:cNvPr id="723" name="PlaceHolder 3"/>
          <p:cNvSpPr>
            <a:spLocks noGrp="1"/>
          </p:cNvSpPr>
          <p:nvPr>
            <p:ph type="sldNum" idx="57"/>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51551522-E0F0-4FEA-9B00-8DE603CB85B8}"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PlaceHolder 1"/>
          <p:cNvSpPr>
            <a:spLocks noGrp="1"/>
          </p:cNvSpPr>
          <p:nvPr>
            <p:ph type="sldImg"/>
          </p:nvPr>
        </p:nvSpPr>
        <p:spPr>
          <a:xfrm>
            <a:off x="141120" y="768240"/>
            <a:ext cx="6816240" cy="3836520"/>
          </a:xfrm>
          <a:prstGeom prst="rect">
            <a:avLst/>
          </a:prstGeom>
          <a:ln w="0">
            <a:noFill/>
          </a:ln>
        </p:spPr>
      </p:sp>
      <p:sp>
        <p:nvSpPr>
          <p:cNvPr id="671"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00000"/>
              </a:lnSpc>
              <a:spcBef>
                <a:spcPts val="479"/>
              </a:spcBef>
              <a:buNone/>
              <a:tabLst>
                <a:tab algn="l" pos="0"/>
              </a:tabLst>
            </a:pPr>
            <a:endParaRPr b="0" lang="en-US" sz="1150" spc="-1" strike="noStrike">
              <a:latin typeface="Arial"/>
            </a:endParaRPr>
          </a:p>
          <a:p>
            <a:pPr>
              <a:lnSpc>
                <a:spcPct val="100000"/>
              </a:lnSpc>
              <a:spcBef>
                <a:spcPts val="479"/>
              </a:spcBef>
              <a:buNone/>
              <a:tabLst>
                <a:tab algn="l" pos="0"/>
              </a:tabLst>
            </a:pPr>
            <a:endParaRPr b="0" lang="en-US" sz="1150" spc="-1" strike="noStrike">
              <a:latin typeface="Arial"/>
            </a:endParaRPr>
          </a:p>
          <a:p>
            <a:pPr>
              <a:lnSpc>
                <a:spcPct val="100000"/>
              </a:lnSpc>
              <a:spcBef>
                <a:spcPts val="479"/>
              </a:spcBef>
              <a:buNone/>
              <a:tabLst>
                <a:tab algn="l" pos="0"/>
              </a:tabLst>
            </a:pPr>
            <a:endParaRPr b="0" lang="en-US" sz="1150" spc="-1" strike="noStrike">
              <a:latin typeface="Arial"/>
            </a:endParaRPr>
          </a:p>
          <a:p>
            <a:pPr>
              <a:lnSpc>
                <a:spcPct val="100000"/>
              </a:lnSpc>
              <a:spcBef>
                <a:spcPts val="479"/>
              </a:spcBef>
              <a:buNone/>
              <a:tabLst>
                <a:tab algn="l" pos="0"/>
              </a:tabLst>
            </a:pPr>
            <a:endParaRPr b="0" lang="en-US" sz="1150" spc="-1" strike="noStrike">
              <a:latin typeface="Arial"/>
            </a:endParaRPr>
          </a:p>
          <a:p>
            <a:pPr>
              <a:lnSpc>
                <a:spcPct val="100000"/>
              </a:lnSpc>
              <a:spcBef>
                <a:spcPts val="479"/>
              </a:spcBef>
              <a:buNone/>
              <a:tabLst>
                <a:tab algn="l" pos="0"/>
              </a:tabLst>
            </a:pPr>
            <a:endParaRPr b="0" lang="en-US" sz="1150" spc="-1" strike="noStrike">
              <a:latin typeface="Arial"/>
            </a:endParaRPr>
          </a:p>
          <a:p>
            <a:pPr>
              <a:lnSpc>
                <a:spcPct val="100000"/>
              </a:lnSpc>
              <a:spcBef>
                <a:spcPts val="479"/>
              </a:spcBef>
              <a:buNone/>
              <a:tabLst>
                <a:tab algn="l" pos="0"/>
              </a:tabLst>
            </a:pPr>
            <a:endParaRPr b="0" lang="en-US" sz="1150" spc="-1" strike="noStrike">
              <a:latin typeface="Arial"/>
            </a:endParaRPr>
          </a:p>
          <a:p>
            <a:pPr>
              <a:lnSpc>
                <a:spcPct val="100000"/>
              </a:lnSpc>
              <a:spcBef>
                <a:spcPts val="479"/>
              </a:spcBef>
              <a:buNone/>
              <a:tabLst>
                <a:tab algn="l" pos="0"/>
              </a:tabLst>
            </a:pPr>
            <a:endParaRPr b="0" lang="en-US" sz="1150" spc="-1" strike="noStrike">
              <a:latin typeface="Arial"/>
            </a:endParaRPr>
          </a:p>
          <a:p>
            <a:pPr>
              <a:lnSpc>
                <a:spcPct val="100000"/>
              </a:lnSpc>
              <a:spcBef>
                <a:spcPts val="479"/>
              </a:spcBef>
              <a:buNone/>
              <a:tabLst>
                <a:tab algn="l" pos="0"/>
              </a:tabLst>
            </a:pPr>
            <a:r>
              <a:rPr b="0" lang="en-US" sz="1150" spc="-1" strike="noStrike">
                <a:solidFill>
                  <a:srgbClr val="000000"/>
                </a:solidFill>
                <a:highlight>
                  <a:srgbClr val="ffffff"/>
                </a:highlight>
                <a:latin typeface="Arial"/>
                <a:ea typeface="Arial"/>
              </a:rPr>
              <a:t>. Data mining, the application of specific algorithms to discover rare or previously unknown types of object or phenomenon, is a particular step in the process of Knowledge discovery in databases (KDD) [KDD is the process of extracting useful knowledge from data].</a:t>
            </a:r>
            <a:r>
              <a:rPr b="0" lang="en-US" sz="850" spc="-1" strike="noStrike">
                <a:solidFill>
                  <a:srgbClr val="000000"/>
                </a:solidFill>
                <a:highlight>
                  <a:srgbClr val="ffffff"/>
                </a:highlight>
                <a:latin typeface="Arial"/>
                <a:ea typeface="Arial"/>
              </a:rPr>
              <a:t>                  </a:t>
            </a:r>
            <a:r>
              <a:rPr b="0" lang="en-US" sz="1150" spc="-1" strike="noStrike">
                <a:solidFill>
                  <a:srgbClr val="000000"/>
                </a:solidFill>
                <a:highlight>
                  <a:srgbClr val="ffffff"/>
                </a:highlight>
                <a:latin typeface="Arial"/>
                <a:ea typeface="Arial"/>
              </a:rPr>
              <a:t> KDD is inherently interactive and iterative, as shown in Figure. Common KDD functions are classification, cluster analysis, and regression. As Big data and  non-parametric modelling constitute two of the most important foci of modern</a:t>
            </a:r>
            <a:endParaRPr b="0" lang="en-US" sz="1150" spc="-1" strike="noStrike">
              <a:latin typeface="Arial"/>
            </a:endParaRPr>
          </a:p>
          <a:p>
            <a:pPr>
              <a:lnSpc>
                <a:spcPct val="100000"/>
              </a:lnSpc>
              <a:spcBef>
                <a:spcPts val="479"/>
              </a:spcBef>
              <a:buNone/>
              <a:tabLst>
                <a:tab algn="l" pos="0"/>
              </a:tabLst>
            </a:pPr>
            <a:r>
              <a:rPr b="0" lang="en-US" sz="1150" spc="-1" strike="noStrike">
                <a:solidFill>
                  <a:srgbClr val="000000"/>
                </a:solidFill>
                <a:highlight>
                  <a:srgbClr val="ffffff"/>
                </a:highlight>
                <a:latin typeface="Arial"/>
                <a:ea typeface="Arial"/>
              </a:rPr>
              <a:t>machine learning research,  In this  work we investigate algorithms for Conditional Neural Processes. CNPs were created as an expansion of Generative Query Networks (GQNs) in sense to extend GQN training regime to tasks such as regression and classification.</a:t>
            </a:r>
            <a:endParaRPr b="0" lang="en-US" sz="1150" spc="-1" strike="noStrike">
              <a:latin typeface="Arial"/>
            </a:endParaRPr>
          </a:p>
          <a:p>
            <a:pPr>
              <a:lnSpc>
                <a:spcPct val="100000"/>
              </a:lnSpc>
              <a:spcBef>
                <a:spcPts val="479"/>
              </a:spcBef>
              <a:buNone/>
              <a:tabLst>
                <a:tab algn="l" pos="0"/>
              </a:tabLst>
            </a:pPr>
            <a:r>
              <a:rPr b="0" lang="en-US" sz="1150" spc="-1" strike="noStrike">
                <a:solidFill>
                  <a:srgbClr val="000000"/>
                </a:solidFill>
                <a:highlight>
                  <a:srgbClr val="ffffff"/>
                </a:highlight>
                <a:latin typeface="Arial"/>
                <a:ea typeface="Arial"/>
              </a:rPr>
              <a:t>Unlike most standard neural networks, CNPs learn to approximate a distribution over functions rather than a single function. As a result, even when given a small number of observations, CNPs are adaptable and can approximate any function from this distribution. Which should be on the level of model agnostic machine learning approach imitating human way of learning. We have learnt a lot about AGN since the discovery of the first quasar in 1963. However, there are still many open questions in AGN research, some of them quite important, and for us is the quest for detecting binary quasar candidates.  </a:t>
            </a:r>
            <a:r>
              <a:rPr b="0" lang="en-US" sz="1200" spc="-1" strike="noStrike">
                <a:solidFill>
                  <a:srgbClr val="282828"/>
                </a:solidFill>
                <a:highlight>
                  <a:srgbClr val="f7f7f7"/>
                </a:highlight>
                <a:latin typeface="Calibri"/>
                <a:ea typeface="Calibri"/>
              </a:rPr>
              <a:t>We will soon have plenty of data to tackle these and other open issues. Here I simply list some of the main facilities, which we are or will be having at our disposal. In terms of AGN science these facilities will open up entire new regions of parameter space, especially with regard to sensitivity and number of sources.the future of AGN studies is very bright and we will soon be flooded with amazing new data. To take full advantage of them we need to ask the right questions and use the most appropriate and efficient tools.</a:t>
            </a:r>
            <a:endParaRPr b="0" lang="en-US" sz="1200" spc="-1" strike="noStrike">
              <a:latin typeface="Arial"/>
            </a:endParaRPr>
          </a:p>
          <a:p>
            <a:pPr>
              <a:lnSpc>
                <a:spcPct val="100000"/>
              </a:lnSpc>
              <a:spcBef>
                <a:spcPts val="479"/>
              </a:spcBef>
              <a:buNone/>
              <a:tabLst>
                <a:tab algn="l" pos="0"/>
              </a:tabLst>
            </a:pPr>
            <a:endParaRPr b="0" lang="en-US" sz="1200" spc="-1" strike="noStrike">
              <a:latin typeface="Arial"/>
            </a:endParaRPr>
          </a:p>
          <a:p>
            <a:pPr>
              <a:lnSpc>
                <a:spcPct val="100000"/>
              </a:lnSpc>
              <a:spcBef>
                <a:spcPts val="479"/>
              </a:spcBef>
              <a:buNone/>
              <a:tabLst>
                <a:tab algn="l" pos="0"/>
              </a:tabLst>
            </a:pPr>
            <a:endParaRPr b="0" lang="en-US" sz="1200" spc="-1" strike="noStrike">
              <a:latin typeface="Arial"/>
            </a:endParaRPr>
          </a:p>
        </p:txBody>
      </p:sp>
      <p:sp>
        <p:nvSpPr>
          <p:cNvPr id="672" name="PlaceHolder 3"/>
          <p:cNvSpPr>
            <a:spLocks noGrp="1"/>
          </p:cNvSpPr>
          <p:nvPr>
            <p:ph type="sldNum" idx="40"/>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5A13F475-61E8-432B-B6E7-648D346D0B76}"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PlaceHolder 1"/>
          <p:cNvSpPr>
            <a:spLocks noGrp="1"/>
          </p:cNvSpPr>
          <p:nvPr>
            <p:ph type="sldImg"/>
          </p:nvPr>
        </p:nvSpPr>
        <p:spPr>
          <a:xfrm>
            <a:off x="141120" y="768240"/>
            <a:ext cx="6816240" cy="3836520"/>
          </a:xfrm>
          <a:prstGeom prst="rect">
            <a:avLst/>
          </a:prstGeom>
          <a:ln w="0">
            <a:noFill/>
          </a:ln>
        </p:spPr>
      </p:sp>
      <p:sp>
        <p:nvSpPr>
          <p:cNvPr id="725"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endParaRPr b="0" lang="en-US" sz="2000" spc="-1" strike="noStrike">
              <a:latin typeface="Arial"/>
            </a:endParaRPr>
          </a:p>
        </p:txBody>
      </p:sp>
      <p:sp>
        <p:nvSpPr>
          <p:cNvPr id="726" name="PlaceHolder 3"/>
          <p:cNvSpPr>
            <a:spLocks noGrp="1"/>
          </p:cNvSpPr>
          <p:nvPr>
            <p:ph type="sldNum" idx="58"/>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5C31F408-E213-43F8-A128-4B1AE07CF000}"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type="body"/>
          </p:nvPr>
        </p:nvSpPr>
        <p:spPr>
          <a:xfrm>
            <a:off x="709560" y="4861080"/>
            <a:ext cx="5679720" cy="4605120"/>
          </a:xfrm>
          <a:prstGeom prst="rect">
            <a:avLst/>
          </a:prstGeom>
          <a:noFill/>
          <a:ln w="0">
            <a:noFill/>
          </a:ln>
        </p:spPr>
        <p:txBody>
          <a:bodyPr lIns="97200" rIns="97200" tIns="97200" bIns="97200" anchor="t">
            <a:noAutofit/>
          </a:bodyPr>
          <a:p>
            <a:pPr>
              <a:lnSpc>
                <a:spcPct val="100000"/>
              </a:lnSpc>
              <a:buNone/>
              <a:tabLst>
                <a:tab algn="l" pos="0"/>
              </a:tabLst>
            </a:pP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r>
              <a:rPr b="0" lang="en-US" sz="1600" spc="-1" strike="noStrike">
                <a:solidFill>
                  <a:srgbClr val="000000"/>
                </a:solidFill>
                <a:latin typeface="Calibri"/>
                <a:ea typeface="Calibri"/>
              </a:rPr>
              <a:t>We have different auxiliary projects. Thankfully to the support of LSSTC Enabling science our two phd students Cvorovic-Hajdinjak and Jankov contributed</a:t>
            </a:r>
            <a:endParaRPr b="0" lang="en-US" sz="1600" spc="-1" strike="noStrike">
              <a:latin typeface="Arial"/>
            </a:endParaRPr>
          </a:p>
          <a:p>
            <a:pPr>
              <a:lnSpc>
                <a:spcPct val="100000"/>
              </a:lnSpc>
              <a:buNone/>
              <a:tabLst>
                <a:tab algn="l" pos="0"/>
              </a:tabLst>
            </a:pPr>
            <a:r>
              <a:rPr b="0" lang="en-US" sz="1600" spc="-1" strike="noStrike">
                <a:solidFill>
                  <a:srgbClr val="000000"/>
                </a:solidFill>
                <a:latin typeface="Calibri"/>
                <a:ea typeface="Calibri"/>
              </a:rPr>
              <a:t>to conditional neural process modules and photoreverberation mapping</a:t>
            </a:r>
            <a:endParaRPr b="0" lang="en-US" sz="1600" spc="-1" strike="noStrike">
              <a:latin typeface="Arial"/>
            </a:endParaRPr>
          </a:p>
          <a:p>
            <a:pPr>
              <a:lnSpc>
                <a:spcPct val="100000"/>
              </a:lnSpc>
              <a:buNone/>
              <a:tabLst>
                <a:tab algn="l" pos="0"/>
              </a:tabLst>
            </a:pPr>
            <a:endParaRPr b="0" lang="en-US" sz="1600" spc="-1" strike="noStrike">
              <a:latin typeface="Arial"/>
            </a:endParaRPr>
          </a:p>
        </p:txBody>
      </p:sp>
      <p:sp>
        <p:nvSpPr>
          <p:cNvPr id="728" name="PlaceHolder 2"/>
          <p:cNvSpPr>
            <a:spLocks noGrp="1"/>
          </p:cNvSpPr>
          <p:nvPr>
            <p:ph type="sldImg"/>
          </p:nvPr>
        </p:nvSpPr>
        <p:spPr>
          <a:xfrm>
            <a:off x="141120" y="768240"/>
            <a:ext cx="6816240" cy="3836520"/>
          </a:xfrm>
          <a:prstGeom prst="rect">
            <a:avLst/>
          </a:prstGeom>
          <a:ln w="0">
            <a:noFill/>
          </a:ln>
        </p:spPr>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type="sldImg"/>
          </p:nvPr>
        </p:nvSpPr>
        <p:spPr>
          <a:xfrm>
            <a:off x="395640" y="767520"/>
            <a:ext cx="6308280" cy="3837600"/>
          </a:xfrm>
          <a:prstGeom prst="rect">
            <a:avLst/>
          </a:prstGeom>
          <a:ln w="0">
            <a:noFill/>
          </a:ln>
        </p:spPr>
      </p:sp>
      <p:sp>
        <p:nvSpPr>
          <p:cNvPr id="730" name="PlaceHolder 2"/>
          <p:cNvSpPr>
            <a:spLocks noGrp="1"/>
          </p:cNvSpPr>
          <p:nvPr>
            <p:ph type="body"/>
          </p:nvPr>
        </p:nvSpPr>
        <p:spPr>
          <a:xfrm>
            <a:off x="709920" y="4861440"/>
            <a:ext cx="5679000" cy="4605120"/>
          </a:xfrm>
          <a:prstGeom prst="rect">
            <a:avLst/>
          </a:prstGeom>
          <a:noFill/>
          <a:ln w="0">
            <a:noFill/>
          </a:ln>
        </p:spPr>
        <p:txBody>
          <a:bodyPr lIns="97200" rIns="97200" tIns="97200" bIns="97200" anchor="t">
            <a:noAutofit/>
          </a:bodyPr>
          <a:p>
            <a:pPr>
              <a:lnSpc>
                <a:spcPct val="100000"/>
              </a:lnSpc>
              <a:buNone/>
              <a:tabLst>
                <a:tab algn="l" pos="0"/>
              </a:tabLst>
            </a:pP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r>
              <a:rPr b="0" lang="en-US" sz="1600" spc="-1" strike="noStrike">
                <a:solidFill>
                  <a:srgbClr val="000000"/>
                </a:solidFill>
                <a:latin typeface="Calibri"/>
                <a:ea typeface="Calibri"/>
              </a:rPr>
              <a:t>And we also produced upgraded pyZDCF mirroring  famous fortran  ZDCF  code of Tal Alexander for light curve cross correlation. our pyzdcf can handle large amount of data as we used sparse </a:t>
            </a:r>
            <a:endParaRPr b="0" lang="en-US" sz="1600" spc="-1" strike="noStrike">
              <a:latin typeface="Arial"/>
            </a:endParaRPr>
          </a:p>
          <a:p>
            <a:pPr>
              <a:lnSpc>
                <a:spcPct val="100000"/>
              </a:lnSpc>
              <a:buNone/>
              <a:tabLst>
                <a:tab algn="l" pos="0"/>
              </a:tabLst>
            </a:pPr>
            <a:r>
              <a:rPr b="0" lang="en-US" sz="1600" spc="-1" strike="noStrike">
                <a:solidFill>
                  <a:srgbClr val="000000"/>
                </a:solidFill>
                <a:latin typeface="Calibri"/>
                <a:ea typeface="Calibri"/>
              </a:rPr>
              <a:t>matrix algebra for calculations. PyZDCF is announced   on #agn_variablity slack channel already obtaining positive feedback from the community.</a:t>
            </a: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endParaRPr b="0" lang="en-US" sz="16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PlaceHolder 1"/>
          <p:cNvSpPr>
            <a:spLocks noGrp="1"/>
          </p:cNvSpPr>
          <p:nvPr>
            <p:ph type="sldImg"/>
          </p:nvPr>
        </p:nvSpPr>
        <p:spPr>
          <a:xfrm>
            <a:off x="141120" y="768240"/>
            <a:ext cx="6816240" cy="3836520"/>
          </a:xfrm>
          <a:prstGeom prst="rect">
            <a:avLst/>
          </a:prstGeom>
          <a:ln w="0">
            <a:noFill/>
          </a:ln>
        </p:spPr>
      </p:sp>
      <p:sp>
        <p:nvSpPr>
          <p:cNvPr id="732"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SER-SAG is engaged with LSST community through Opsim evaluations published as white and regular papers, contributing to LINCC white paper with  two deep learning codes one dedicated to conditional neural process and other to artificial neural network</a:t>
            </a: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for   AGN/galaxy/star classification. </a:t>
            </a: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We participated in LSST AGN Data challenge with our ANN classification code and in cooperation with other AGN DC teams we are preparing the mansucript.</a:t>
            </a:r>
            <a:endParaRPr b="0" lang="en-US" sz="1600" spc="-1" strike="noStrike">
              <a:latin typeface="Arial"/>
            </a:endParaRPr>
          </a:p>
        </p:txBody>
      </p:sp>
      <p:sp>
        <p:nvSpPr>
          <p:cNvPr id="733" name="PlaceHolder 3"/>
          <p:cNvSpPr>
            <a:spLocks noGrp="1"/>
          </p:cNvSpPr>
          <p:nvPr>
            <p:ph type="sldNum" idx="59"/>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73FA1256-9FB3-4F1E-8173-89080D811EA3}"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PlaceHolder 1"/>
          <p:cNvSpPr>
            <a:spLocks noGrp="1"/>
          </p:cNvSpPr>
          <p:nvPr>
            <p:ph type="sldImg"/>
          </p:nvPr>
        </p:nvSpPr>
        <p:spPr>
          <a:xfrm>
            <a:off x="141120" y="768240"/>
            <a:ext cx="6816240" cy="3836520"/>
          </a:xfrm>
          <a:prstGeom prst="rect">
            <a:avLst/>
          </a:prstGeom>
          <a:ln w="0">
            <a:noFill/>
          </a:ln>
        </p:spPr>
      </p:sp>
      <p:sp>
        <p:nvSpPr>
          <p:cNvPr id="735"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Your feedback matters!please contact us</a:t>
            </a:r>
            <a:endParaRPr b="0" lang="en-US" sz="1600" spc="-1" strike="noStrike">
              <a:latin typeface="Arial"/>
            </a:endParaRPr>
          </a:p>
        </p:txBody>
      </p:sp>
      <p:sp>
        <p:nvSpPr>
          <p:cNvPr id="736" name="PlaceHolder 3"/>
          <p:cNvSpPr>
            <a:spLocks noGrp="1"/>
          </p:cNvSpPr>
          <p:nvPr>
            <p:ph type="sldNum" idx="60"/>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AFD8B567-7262-4765-99AB-B42826A96E1A}"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PlaceHolder 1"/>
          <p:cNvSpPr>
            <a:spLocks noGrp="1"/>
          </p:cNvSpPr>
          <p:nvPr>
            <p:ph type="sldImg"/>
          </p:nvPr>
        </p:nvSpPr>
        <p:spPr>
          <a:xfrm>
            <a:off x="141120" y="768240"/>
            <a:ext cx="6816240" cy="3836520"/>
          </a:xfrm>
          <a:prstGeom prst="rect">
            <a:avLst/>
          </a:prstGeom>
          <a:ln w="0">
            <a:noFill/>
          </a:ln>
        </p:spPr>
      </p:sp>
      <p:sp>
        <p:nvSpPr>
          <p:cNvPr id="738"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endParaRPr b="0" lang="en-US" sz="2000" spc="-1" strike="noStrike">
              <a:latin typeface="Arial"/>
            </a:endParaRPr>
          </a:p>
        </p:txBody>
      </p:sp>
      <p:sp>
        <p:nvSpPr>
          <p:cNvPr id="739" name="PlaceHolder 3"/>
          <p:cNvSpPr>
            <a:spLocks noGrp="1"/>
          </p:cNvSpPr>
          <p:nvPr>
            <p:ph type="sldNum" idx="61"/>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C88404D8-EBCD-465B-A1CA-58A8DBC7A8EE}"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PlaceHolder 1"/>
          <p:cNvSpPr>
            <a:spLocks noGrp="1"/>
          </p:cNvSpPr>
          <p:nvPr>
            <p:ph type="sldImg"/>
          </p:nvPr>
        </p:nvSpPr>
        <p:spPr>
          <a:xfrm>
            <a:off x="141120" y="768240"/>
            <a:ext cx="6816240" cy="3836520"/>
          </a:xfrm>
          <a:prstGeom prst="rect">
            <a:avLst/>
          </a:prstGeom>
          <a:ln w="0">
            <a:noFill/>
          </a:ln>
        </p:spPr>
      </p:sp>
      <p:sp>
        <p:nvSpPr>
          <p:cNvPr id="741"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endParaRPr b="0" lang="en-US" sz="2000" spc="-1" strike="noStrike">
              <a:latin typeface="Arial"/>
            </a:endParaRPr>
          </a:p>
        </p:txBody>
      </p:sp>
      <p:sp>
        <p:nvSpPr>
          <p:cNvPr id="742" name="PlaceHolder 3"/>
          <p:cNvSpPr>
            <a:spLocks noGrp="1"/>
          </p:cNvSpPr>
          <p:nvPr>
            <p:ph type="sldNum" idx="62"/>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063CEC1C-6576-42CE-BEB0-0CB48FD6080F}"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PlaceHolder 1"/>
          <p:cNvSpPr>
            <a:spLocks noGrp="1"/>
          </p:cNvSpPr>
          <p:nvPr>
            <p:ph type="sldImg"/>
          </p:nvPr>
        </p:nvSpPr>
        <p:spPr>
          <a:xfrm>
            <a:off x="141120" y="768240"/>
            <a:ext cx="6816240" cy="3836520"/>
          </a:xfrm>
          <a:prstGeom prst="rect">
            <a:avLst/>
          </a:prstGeom>
          <a:ln w="0">
            <a:noFill/>
          </a:ln>
        </p:spPr>
      </p:sp>
      <p:sp>
        <p:nvSpPr>
          <p:cNvPr id="744"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00000"/>
              </a:lnSpc>
              <a:spcBef>
                <a:spcPts val="479"/>
              </a:spcBef>
              <a:buNone/>
              <a:tabLst>
                <a:tab algn="l" pos="0"/>
              </a:tabLst>
            </a:pPr>
            <a:endParaRPr b="0" lang="en-US" sz="1050" spc="-1" strike="noStrike">
              <a:latin typeface="Arial"/>
            </a:endParaRPr>
          </a:p>
          <a:p>
            <a:pPr>
              <a:lnSpc>
                <a:spcPct val="100000"/>
              </a:lnSpc>
              <a:spcBef>
                <a:spcPts val="479"/>
              </a:spcBef>
              <a:buNone/>
              <a:tabLst>
                <a:tab algn="l" pos="0"/>
              </a:tabLst>
            </a:pPr>
            <a:endParaRPr b="0" lang="en-US" sz="1050" spc="-1" strike="noStrike">
              <a:latin typeface="Arial"/>
            </a:endParaRPr>
          </a:p>
          <a:p>
            <a:pPr>
              <a:lnSpc>
                <a:spcPct val="100000"/>
              </a:lnSpc>
              <a:spcBef>
                <a:spcPts val="479"/>
              </a:spcBef>
              <a:buNone/>
              <a:tabLst>
                <a:tab algn="l" pos="0"/>
              </a:tabLst>
            </a:pPr>
            <a:endParaRPr b="0" lang="en-US" sz="1050" spc="-1" strike="noStrike">
              <a:latin typeface="Arial"/>
            </a:endParaRPr>
          </a:p>
          <a:p>
            <a:pPr>
              <a:lnSpc>
                <a:spcPct val="100000"/>
              </a:lnSpc>
              <a:spcBef>
                <a:spcPts val="479"/>
              </a:spcBef>
              <a:buNone/>
              <a:tabLst>
                <a:tab algn="l" pos="0"/>
              </a:tabLst>
            </a:pPr>
            <a:endParaRPr b="0" lang="en-US" sz="1050" spc="-1" strike="noStrike">
              <a:latin typeface="Arial"/>
            </a:endParaRPr>
          </a:p>
          <a:p>
            <a:pPr>
              <a:lnSpc>
                <a:spcPct val="100000"/>
              </a:lnSpc>
              <a:spcBef>
                <a:spcPts val="479"/>
              </a:spcBef>
              <a:buNone/>
              <a:tabLst>
                <a:tab algn="l" pos="0"/>
              </a:tabLst>
            </a:pPr>
            <a:r>
              <a:rPr b="0" lang="en-US" sz="1050" spc="-1" strike="noStrike">
                <a:solidFill>
                  <a:srgbClr val="4d5156"/>
                </a:solidFill>
                <a:highlight>
                  <a:srgbClr val="ffffff"/>
                </a:highlight>
                <a:latin typeface="Arial"/>
                <a:ea typeface="Arial"/>
              </a:rPr>
              <a:t>We  run CNP large-scale simulations </a:t>
            </a:r>
            <a:r>
              <a:rPr b="1" lang="en-US" sz="1050" spc="-1" strike="noStrike">
                <a:solidFill>
                  <a:srgbClr val="5f6368"/>
                </a:solidFill>
                <a:highlight>
                  <a:srgbClr val="ffffff"/>
                </a:highlight>
                <a:latin typeface="Arial"/>
                <a:ea typeface="Arial"/>
              </a:rPr>
              <a:t>using ZTF sets of 120000 and 40 000 LC, </a:t>
            </a:r>
            <a:r>
              <a:rPr b="0" lang="en-US" sz="1600" spc="-1" strike="noStrike">
                <a:solidFill>
                  <a:srgbClr val="000000"/>
                </a:solidFill>
                <a:latin typeface="Calibri"/>
                <a:ea typeface="Calibri"/>
              </a:rPr>
              <a:t> for different configurations of many parameters. For different batch sizes, hardware configuration, epochs we obtained that </a:t>
            </a:r>
            <a:r>
              <a:rPr b="0" lang="en-US" sz="1200" spc="-1" strike="noStrike">
                <a:solidFill>
                  <a:srgbClr val="000000"/>
                </a:solidFill>
                <a:latin typeface="Arial"/>
                <a:ea typeface="Arial"/>
              </a:rPr>
              <a:t>GPUs speed up </a:t>
            </a:r>
            <a:r>
              <a:rPr b="0" lang="en-US" sz="1600" spc="-1" strike="noStrike">
                <a:solidFill>
                  <a:srgbClr val="000000"/>
                </a:solidFill>
                <a:latin typeface="Calibri"/>
                <a:ea typeface="Calibri"/>
              </a:rPr>
              <a:t> </a:t>
            </a:r>
            <a:r>
              <a:rPr b="0" lang="en-US" sz="1200" spc="-1" strike="noStrike">
                <a:solidFill>
                  <a:srgbClr val="000000"/>
                </a:solidFill>
                <a:latin typeface="Arial"/>
                <a:ea typeface="Arial"/>
              </a:rPr>
              <a:t> workload  at least </a:t>
            </a:r>
            <a:r>
              <a:rPr b="0" lang="en-US" sz="1600" spc="-1" strike="noStrike">
                <a:solidFill>
                  <a:srgbClr val="000000"/>
                </a:solidFill>
                <a:latin typeface="Calibri"/>
                <a:ea typeface="Calibri"/>
              </a:rPr>
              <a:t>10 times </a:t>
            </a:r>
            <a:endParaRPr b="0" lang="en-US" sz="1600" spc="-1" strike="noStrike">
              <a:latin typeface="Arial"/>
            </a:endParaRPr>
          </a:p>
        </p:txBody>
      </p:sp>
      <p:sp>
        <p:nvSpPr>
          <p:cNvPr id="745" name="PlaceHolder 3"/>
          <p:cNvSpPr>
            <a:spLocks noGrp="1"/>
          </p:cNvSpPr>
          <p:nvPr>
            <p:ph type="sldNum" idx="63"/>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78529D6C-8238-4879-A62B-6F5E8207F227}"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PlaceHolder 1"/>
          <p:cNvSpPr>
            <a:spLocks noGrp="1"/>
          </p:cNvSpPr>
          <p:nvPr>
            <p:ph type="sldImg"/>
          </p:nvPr>
        </p:nvSpPr>
        <p:spPr>
          <a:xfrm>
            <a:off x="141120" y="768240"/>
            <a:ext cx="6816240" cy="3836520"/>
          </a:xfrm>
          <a:prstGeom prst="rect">
            <a:avLst/>
          </a:prstGeom>
          <a:ln w="0">
            <a:noFill/>
          </a:ln>
        </p:spPr>
      </p:sp>
      <p:sp>
        <p:nvSpPr>
          <p:cNvPr id="747"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15000"/>
              </a:lnSpc>
              <a:buNone/>
              <a:tabLst>
                <a:tab algn="l" pos="0"/>
              </a:tabLst>
            </a:pPr>
            <a:endParaRPr b="0" lang="en-US" sz="1000" spc="-1" strike="noStrike">
              <a:latin typeface="Arial"/>
            </a:endParaRPr>
          </a:p>
          <a:p>
            <a:pPr>
              <a:lnSpc>
                <a:spcPct val="115000"/>
              </a:lnSpc>
              <a:spcBef>
                <a:spcPts val="901"/>
              </a:spcBef>
              <a:buNone/>
              <a:tabLst>
                <a:tab algn="l" pos="0"/>
              </a:tabLst>
            </a:pPr>
            <a:endParaRPr b="0" lang="en-US" sz="1000" spc="-1" strike="noStrike">
              <a:latin typeface="Arial"/>
            </a:endParaRPr>
          </a:p>
          <a:p>
            <a:pPr>
              <a:lnSpc>
                <a:spcPct val="115000"/>
              </a:lnSpc>
              <a:spcBef>
                <a:spcPts val="901"/>
              </a:spcBef>
              <a:buNone/>
              <a:tabLst>
                <a:tab algn="l" pos="0"/>
              </a:tabLst>
            </a:pPr>
            <a:endParaRPr b="0" lang="en-US" sz="1000" spc="-1" strike="noStrike">
              <a:latin typeface="Arial"/>
            </a:endParaRPr>
          </a:p>
          <a:p>
            <a:pPr>
              <a:lnSpc>
                <a:spcPct val="115000"/>
              </a:lnSpc>
              <a:spcBef>
                <a:spcPts val="901"/>
              </a:spcBef>
              <a:buNone/>
              <a:tabLst>
                <a:tab algn="l" pos="0"/>
              </a:tabLst>
            </a:pPr>
            <a:endParaRPr b="0" lang="en-US" sz="1000" spc="-1" strike="noStrike">
              <a:latin typeface="Arial"/>
            </a:endParaRPr>
          </a:p>
          <a:p>
            <a:pPr>
              <a:lnSpc>
                <a:spcPct val="115000"/>
              </a:lnSpc>
              <a:spcBef>
                <a:spcPts val="901"/>
              </a:spcBef>
              <a:buNone/>
              <a:tabLst>
                <a:tab algn="l" pos="0"/>
              </a:tabLst>
            </a:pPr>
            <a:r>
              <a:rPr b="1" lang="en-US" sz="1000" spc="-1" strike="noStrike">
                <a:solidFill>
                  <a:srgbClr val="000000"/>
                </a:solidFill>
                <a:latin typeface="Arial"/>
                <a:ea typeface="Arial"/>
              </a:rPr>
              <a:t>Pipeline relies on  our 2DHybrid method  (on the right) comprising of input of original or  deep (neural or Gaussian process) learned   light curves, then it correlates  matrices of     wavelet transforms of original or  modeled light curves. We end up with   map of  correlated periodic signals present in both curves.  The  x, y axes accounts for periods. Of course we could autocorrelate wavelet matrices, so that x and y axes will account periods in one light curve.  Whatsmore, the 2D map can be integrated along any of axes in order to get periodogram-like version  Our pipeline can be easily combined with classical or any other type of periodicity detection pipeline as seen on upper left plot. We are going to see a notebook with Scientific case supplied by CPG team; the notebook uses WWZ method for original data and SUPERLETS for deep learned data.</a:t>
            </a:r>
            <a:endParaRPr b="0" lang="en-US" sz="1000" spc="-1" strike="noStrike">
              <a:latin typeface="Arial"/>
            </a:endParaRPr>
          </a:p>
          <a:p>
            <a:pPr>
              <a:lnSpc>
                <a:spcPct val="115000"/>
              </a:lnSpc>
              <a:spcBef>
                <a:spcPts val="901"/>
              </a:spcBef>
              <a:spcAft>
                <a:spcPts val="901"/>
              </a:spcAft>
              <a:buNone/>
              <a:tabLst>
                <a:tab algn="l" pos="0"/>
              </a:tabLst>
            </a:pPr>
            <a:r>
              <a:rPr b="1" lang="en-US" sz="1000" spc="-1" strike="noStrike">
                <a:solidFill>
                  <a:srgbClr val="000000"/>
                </a:solidFill>
                <a:latin typeface="Arial"/>
                <a:ea typeface="Arial"/>
              </a:rPr>
              <a:t>Different topologies of our 2D method are related to different dynamical regimes of objects, offering new possibilities for classification not only on the geometry bu more profundly on the dynaOur method can distinct different dynamical regimes. </a:t>
            </a:r>
            <a:endParaRPr b="0" lang="en-US" sz="1000" spc="-1" strike="noStrike">
              <a:latin typeface="Arial"/>
            </a:endParaRPr>
          </a:p>
        </p:txBody>
      </p:sp>
      <p:sp>
        <p:nvSpPr>
          <p:cNvPr id="748" name="PlaceHolder 3"/>
          <p:cNvSpPr>
            <a:spLocks noGrp="1"/>
          </p:cNvSpPr>
          <p:nvPr>
            <p:ph type="sldNum" idx="64"/>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9F5B2069-285A-4401-9732-397AAD2543D4}"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PlaceHolder 1"/>
          <p:cNvSpPr>
            <a:spLocks noGrp="1"/>
          </p:cNvSpPr>
          <p:nvPr>
            <p:ph type="sldImg"/>
          </p:nvPr>
        </p:nvSpPr>
        <p:spPr>
          <a:xfrm>
            <a:off x="141120" y="768240"/>
            <a:ext cx="6816240" cy="3836520"/>
          </a:xfrm>
          <a:prstGeom prst="rect">
            <a:avLst/>
          </a:prstGeom>
          <a:ln w="0">
            <a:noFill/>
          </a:ln>
        </p:spPr>
      </p:sp>
      <p:sp>
        <p:nvSpPr>
          <p:cNvPr id="750"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00000"/>
              </a:lnSpc>
              <a:buNone/>
              <a:tabLst>
                <a:tab algn="l" pos="0"/>
              </a:tabLst>
            </a:pP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r>
              <a:rPr b="0" lang="en-US" sz="1600" spc="-1" strike="noStrike">
                <a:solidFill>
                  <a:srgbClr val="000000"/>
                </a:solidFill>
                <a:latin typeface="Calibri"/>
                <a:ea typeface="Calibri"/>
              </a:rPr>
              <a:t>BESIDE  PIPELINE AS OPEN ACCES, WE  ALSO OFFER MASSIVE EXPLOITATION OF OUR PIPELINE AT OUR  AI PLATFORM  BASED ON  REQUESTS BY LSST COMMUNITY.  The calls will be issued at the beginning and at the half of Fiscal year. QNAP NAS supports SMB/CIFS, AFP, WebDAV, and NFS protocols, allowing you to quickly transfer and share files across computers with different operating systems without compatibility constraints.</a:t>
            </a: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4 NVIDIA servers; each server has  8X NVIDIA A100 GPUs  with  320 GB TOTAL GPU MEMORY, GPU Speed: 12 NVLinks/GPU, 600 GB/s GPU-to-GPU Bi-directonal.  A svaki Nvidia A100 ima po 3744 corova. To onda znaci da nam jedan server ima 8x3744 nodes = 29 952 nodes.</a:t>
            </a:r>
            <a:endParaRPr b="0" lang="en-US" sz="1600" spc="-1" strike="noStrike">
              <a:latin typeface="Arial"/>
            </a:endParaRPr>
          </a:p>
        </p:txBody>
      </p:sp>
      <p:sp>
        <p:nvSpPr>
          <p:cNvPr id="751" name="PlaceHolder 3"/>
          <p:cNvSpPr>
            <a:spLocks noGrp="1"/>
          </p:cNvSpPr>
          <p:nvPr>
            <p:ph type="sldNum" idx="65"/>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C41FCEF4-B157-4C5D-B5D3-E9107E26662E}"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PlaceHolder 1"/>
          <p:cNvSpPr>
            <a:spLocks noGrp="1"/>
          </p:cNvSpPr>
          <p:nvPr>
            <p:ph type="sldImg"/>
          </p:nvPr>
        </p:nvSpPr>
        <p:spPr>
          <a:xfrm>
            <a:off x="141120" y="768240"/>
            <a:ext cx="6816240" cy="3836520"/>
          </a:xfrm>
          <a:prstGeom prst="rect">
            <a:avLst/>
          </a:prstGeom>
          <a:ln w="0">
            <a:noFill/>
          </a:ln>
        </p:spPr>
      </p:sp>
      <p:sp>
        <p:nvSpPr>
          <p:cNvPr id="674"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Einstein thought nature would protect us from the formation of black holes. To the contrary, nature makes them in abundance.  Relativity and quantum mechanics appear to suggest that the universe should be a boring place. It should be dark, lethal and lifeless. However quite fascinanting phenomena</a:t>
            </a: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As implicit in the name, AGN are stronger emitters than the nuclei of “normal” galaxies. This “extra” component is unrelated to the nuclear fusion powering stars and is now universally accepted to be connected instead to the presence of an actively accreting central supermassive (&amp; 10^6 Msun) black hole (SMBH). AGN have many interesting properties. These include: (1) very high luminosities (up to Lbol ≈ 1048 erg s−1 ), which make them the most powerful non-explosive sources in the Universe and therefore visible up to very high redshifts (currently z = 7.1: Mortlock et al., 2011); (2) small emitting regions in most bands, of the order of a milliparsec, as inferred from their rapid variability (e.g. Ulrich, Maraschi, &amp; Urry, 1997), implying high energy densities; (3) strong evolution of their luminosity functions (LFs; e.g. Merloni &amp; Heinz, 2013); (4) detectable emission covering the whole electromagnetic spectrum. The latter property means that AGN are being discovered in all spectral bands. Different methods are employed in different bands to identify these sources but, most importantly, the various wavelength regimes provide different windows on AGN physics. Namely, the infrared (IR) band is mostly sensitive to obscuring material and dust, the optical/ultraviolet(UV) band is related to emission from the accretion disk, while the X-ray band traces the emission of a (putative) corona. γ-ray and (high flux density) radio samples, on the other hand, preferentially select AGN emitting strong non-thermal (jet [or associated lobe] related) radiation (see Fig. 1)1 . The surface densities of AGN also vary strongly across the electromagnetic spectrum due to a complex mix of physical processes, selection effects, and technological limitations. As there is explosion of AGN zoo taxonomy, Reality is much simpler, however, as we know that most of these seemingly different classes are due to changes in only a small number of parameters, namely: orientation (e.g. Antonucci, 1993; Urry &amp; Padovani, 1995; Netzer, 2015), accretion rate (e.g. Heckman &amp; Best, 2014), the presence (or absence) of strong jets (e.g. Padovani, 2016), and possibly the host galaxy and the environment</a:t>
            </a: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Today we are already exploring the micro-arcsec structure of black hole accretion flows through echo tomography experiments. Tomography is an indirect imaging technique that recovers an image from measurements of projections of that image. Tomography is analogous to interferometry, except that the measurements are of projections rather than fourier components of the image. Echo mapping employs time-resolved spectrophotometry to record spectral variations in which detailed information on spatial and kinematic structure is coded as time delays and Doppler shifts. Current models of AGN spectral energy distributions include optical to X-ray emission from the accretion</a:t>
            </a: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disk, infrared emission from a dusty molecular torus encircling and from some viewing angles obscuring the disk,</a:t>
            </a: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and relativistically beamed radio to X-ray emission from jets. Emission lines arise from reprocessing of X-ray . and EUV radiation in two kinematically-distinct regions, the broad line region (BLR) with V ∼ 104 km s−1 , and the narrow-line region (NLR) with V &lt; 103 km s−1 . The NLR, resolved by HST, has a bi-polar morphology interpreted as wide cones of ionising radiation emerging from the unresolved nucleus. The accretion disk and BLR are unresolved, but these regions vary on timescales of days to months in response to erratic changes in ionising radiation from regions still closer to the black hole. Light travel time within the system produces observable time delays, providing indirect information on the size and structure of the disk and BLR, which make these regions accessible to echo tomography</a:t>
            </a:r>
            <a:endParaRPr b="0" lang="en-US" sz="1600" spc="-1" strike="noStrike">
              <a:latin typeface="Arial"/>
            </a:endParaRPr>
          </a:p>
        </p:txBody>
      </p:sp>
      <p:sp>
        <p:nvSpPr>
          <p:cNvPr id="675" name="PlaceHolder 3"/>
          <p:cNvSpPr>
            <a:spLocks noGrp="1"/>
          </p:cNvSpPr>
          <p:nvPr>
            <p:ph type="sldNum" idx="41"/>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03F90518-6314-41DF-8B54-E1DC4D818048}"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PlaceHolder 1"/>
          <p:cNvSpPr>
            <a:spLocks noGrp="1"/>
          </p:cNvSpPr>
          <p:nvPr>
            <p:ph type="sldImg"/>
          </p:nvPr>
        </p:nvSpPr>
        <p:spPr>
          <a:xfrm>
            <a:off x="141120" y="768240"/>
            <a:ext cx="6816240" cy="3836520"/>
          </a:xfrm>
          <a:prstGeom prst="rect">
            <a:avLst/>
          </a:prstGeom>
          <a:ln w="0">
            <a:noFill/>
          </a:ln>
        </p:spPr>
      </p:sp>
      <p:sp>
        <p:nvSpPr>
          <p:cNvPr id="753"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For example, the most demanding task of calculation of statistical significance of detect period using 100 mock light curves  will need more than 1 and half hours  at personal computing station as this. However at AI platform it will need just several minutes.</a:t>
            </a: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Imamo  4 Nvidia servera - svaki ima po 8X NVIDIA A100 GPUS WITH 320 GB TOTAL GPU MEMORY, GPU Speed: 12 NVLinks/GPU, 600 GB/s GPU-to-GPU Bi-directonal.  A svaki Nvidia A100 ima po 3744 corova. To onda znaci da nam jedan server ima 8x3744 corova = 29 952 corova.</a:t>
            </a: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Na linku je obajsnjenje za output time komande na linux REAL je koliko je trajalo izvrsavanje same aplikacije: </a:t>
            </a:r>
            <a:r>
              <a:rPr b="0" lang="en-US" sz="1600" spc="-1" strike="noStrike" u="sng">
                <a:solidFill>
                  <a:srgbClr val="000000"/>
                </a:solidFill>
                <a:uFillTx/>
                <a:latin typeface="Calibri"/>
                <a:ea typeface="Calibri"/>
                <a:hlinkClick r:id="rId1"/>
              </a:rPr>
              <a:t>https://stackoverflow.com/questions/556405/what-do-real-user-and-sys-mean-in-the-output-of-time1</a:t>
            </a: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Sto se storage tice, ako sam dobro razumeo output trebalo bi da imamo 13gb, ali sam disk ima znacajno vise (oko 20TB).</a:t>
            </a:r>
            <a:endParaRPr b="0" lang="en-US" sz="1600" spc="-1" strike="noStrike">
              <a:latin typeface="Arial"/>
            </a:endParaRPr>
          </a:p>
        </p:txBody>
      </p:sp>
      <p:sp>
        <p:nvSpPr>
          <p:cNvPr id="754" name="PlaceHolder 3"/>
          <p:cNvSpPr>
            <a:spLocks noGrp="1"/>
          </p:cNvSpPr>
          <p:nvPr>
            <p:ph type="sldNum" idx="66"/>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D3DF5EC6-A2BF-47D2-9BDE-FA93F4CE0104}"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PlaceHolder 1"/>
          <p:cNvSpPr>
            <a:spLocks noGrp="1"/>
          </p:cNvSpPr>
          <p:nvPr>
            <p:ph type="sldImg"/>
          </p:nvPr>
        </p:nvSpPr>
        <p:spPr>
          <a:xfrm>
            <a:off x="141120" y="768240"/>
            <a:ext cx="6816240" cy="3836520"/>
          </a:xfrm>
          <a:prstGeom prst="rect">
            <a:avLst/>
          </a:prstGeom>
          <a:ln w="0">
            <a:noFill/>
          </a:ln>
        </p:spPr>
      </p:sp>
      <p:sp>
        <p:nvSpPr>
          <p:cNvPr id="756"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We also performed pilot test of massive exploitation of our pipeline on AI platform using 1000 artificial LC constructed for selected Opsim cadences  and with injected periods. On the left is heatmap for injected period of 150 days, representing relative errors of detected periods for different level of amplitude of signal and LSST cadences. On the right is the same but for more stellar like case of injected period of 10 days. The relative error is up to 0.4%. </a:t>
            </a: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Za 150 -&gt; sam stavio opseg izmedju 50 i 250</a:t>
            </a: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za 10 -&gt; opseg izmedju 5 i 50</a:t>
            </a:r>
            <a:endParaRPr b="0" lang="en-US" sz="1600" spc="-1" strike="noStrike">
              <a:latin typeface="Arial"/>
            </a:endParaRPr>
          </a:p>
        </p:txBody>
      </p:sp>
      <p:sp>
        <p:nvSpPr>
          <p:cNvPr id="757" name="PlaceHolder 3"/>
          <p:cNvSpPr>
            <a:spLocks noGrp="1"/>
          </p:cNvSpPr>
          <p:nvPr>
            <p:ph type="sldNum" idx="67"/>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578CAD4B-3C9A-4CB3-AEA5-2CDBAC5EE8B9}"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PlaceHolder 1"/>
          <p:cNvSpPr>
            <a:spLocks noGrp="1"/>
          </p:cNvSpPr>
          <p:nvPr>
            <p:ph type="sldImg"/>
          </p:nvPr>
        </p:nvSpPr>
        <p:spPr>
          <a:xfrm>
            <a:off x="141120" y="768240"/>
            <a:ext cx="6816240" cy="3836520"/>
          </a:xfrm>
          <a:prstGeom prst="rect">
            <a:avLst/>
          </a:prstGeom>
          <a:ln w="0">
            <a:noFill/>
          </a:ln>
        </p:spPr>
      </p:sp>
      <p:sp>
        <p:nvSpPr>
          <p:cNvPr id="759"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endParaRPr b="0" lang="en-US" sz="2000" spc="-1" strike="noStrike">
              <a:latin typeface="Arial"/>
            </a:endParaRPr>
          </a:p>
        </p:txBody>
      </p:sp>
      <p:sp>
        <p:nvSpPr>
          <p:cNvPr id="760" name="PlaceHolder 3"/>
          <p:cNvSpPr>
            <a:spLocks noGrp="1"/>
          </p:cNvSpPr>
          <p:nvPr>
            <p:ph type="sldNum" idx="68"/>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3F520970-7B8A-43E2-98B9-E895F57E39B8}"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 name="PlaceHolder 1"/>
          <p:cNvSpPr>
            <a:spLocks noGrp="1"/>
          </p:cNvSpPr>
          <p:nvPr>
            <p:ph type="sldImg"/>
          </p:nvPr>
        </p:nvSpPr>
        <p:spPr>
          <a:xfrm>
            <a:off x="141120" y="768240"/>
            <a:ext cx="6816240" cy="3836520"/>
          </a:xfrm>
          <a:prstGeom prst="rect">
            <a:avLst/>
          </a:prstGeom>
          <a:ln w="0">
            <a:noFill/>
          </a:ln>
        </p:spPr>
      </p:sp>
      <p:sp>
        <p:nvSpPr>
          <p:cNvPr id="762"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endParaRPr b="0" lang="en-US" sz="2000" spc="-1" strike="noStrike">
              <a:latin typeface="Arial"/>
            </a:endParaRPr>
          </a:p>
        </p:txBody>
      </p:sp>
      <p:sp>
        <p:nvSpPr>
          <p:cNvPr id="763" name="PlaceHolder 3"/>
          <p:cNvSpPr>
            <a:spLocks noGrp="1"/>
          </p:cNvSpPr>
          <p:nvPr>
            <p:ph type="sldNum" idx="69"/>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302A9E07-EEBD-420D-A429-5B76E31A68F2}"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PlaceHolder 1"/>
          <p:cNvSpPr>
            <a:spLocks noGrp="1"/>
          </p:cNvSpPr>
          <p:nvPr>
            <p:ph type="sldImg"/>
          </p:nvPr>
        </p:nvSpPr>
        <p:spPr>
          <a:xfrm>
            <a:off x="141120" y="768240"/>
            <a:ext cx="6816240" cy="3836520"/>
          </a:xfrm>
          <a:prstGeom prst="rect">
            <a:avLst/>
          </a:prstGeom>
          <a:ln w="0">
            <a:noFill/>
          </a:ln>
        </p:spPr>
      </p:sp>
      <p:sp>
        <p:nvSpPr>
          <p:cNvPr id="765"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endParaRPr b="0" lang="en-US" sz="2000" spc="-1" strike="noStrike">
              <a:latin typeface="Arial"/>
            </a:endParaRPr>
          </a:p>
        </p:txBody>
      </p:sp>
      <p:sp>
        <p:nvSpPr>
          <p:cNvPr id="766" name="PlaceHolder 3"/>
          <p:cNvSpPr>
            <a:spLocks noGrp="1"/>
          </p:cNvSpPr>
          <p:nvPr>
            <p:ph type="sldNum" idx="70"/>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74BF8C50-52D8-49E4-B735-4C19AD0AD58E}"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PlaceHolder 1"/>
          <p:cNvSpPr>
            <a:spLocks noGrp="1"/>
          </p:cNvSpPr>
          <p:nvPr>
            <p:ph type="sldImg"/>
          </p:nvPr>
        </p:nvSpPr>
        <p:spPr>
          <a:xfrm>
            <a:off x="141120" y="768240"/>
            <a:ext cx="6816240" cy="3836520"/>
          </a:xfrm>
          <a:prstGeom prst="rect">
            <a:avLst/>
          </a:prstGeom>
          <a:ln w="0">
            <a:noFill/>
          </a:ln>
        </p:spPr>
      </p:sp>
      <p:sp>
        <p:nvSpPr>
          <p:cNvPr id="768"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endParaRPr b="0" lang="en-US" sz="2000" spc="-1" strike="noStrike">
              <a:latin typeface="Arial"/>
            </a:endParaRPr>
          </a:p>
        </p:txBody>
      </p:sp>
      <p:sp>
        <p:nvSpPr>
          <p:cNvPr id="769" name="PlaceHolder 3"/>
          <p:cNvSpPr>
            <a:spLocks noGrp="1"/>
          </p:cNvSpPr>
          <p:nvPr>
            <p:ph type="sldNum" idx="71"/>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FC7F30E1-7F9F-4E8B-9516-DFE0AC565281}"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0" name="PlaceHolder 1"/>
          <p:cNvSpPr>
            <a:spLocks noGrp="1"/>
          </p:cNvSpPr>
          <p:nvPr>
            <p:ph type="sldImg"/>
          </p:nvPr>
        </p:nvSpPr>
        <p:spPr>
          <a:xfrm>
            <a:off x="141120" y="768240"/>
            <a:ext cx="6816240" cy="3836520"/>
          </a:xfrm>
          <a:prstGeom prst="rect">
            <a:avLst/>
          </a:prstGeom>
          <a:ln w="0">
            <a:noFill/>
          </a:ln>
        </p:spPr>
      </p:sp>
      <p:sp>
        <p:nvSpPr>
          <p:cNvPr id="771"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00000"/>
              </a:lnSpc>
              <a:buNone/>
              <a:tabLst>
                <a:tab algn="l" pos="0"/>
              </a:tabLst>
            </a:pPr>
            <a:r>
              <a:rPr b="0" lang="en-US" sz="1600" spc="-1" strike="noStrike">
                <a:solidFill>
                  <a:srgbClr val="000000"/>
                </a:solidFill>
                <a:latin typeface="Calibri"/>
                <a:ea typeface="Calibri"/>
              </a:rPr>
              <a:t>CCF(dashed),ACF(solid),and their difference (lower panels) for simulated AGN light curves with different cadences (Table 1, Object ID = 13). Top: Ideal 1-day cadence; </a:t>
            </a: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Middle: the hypothetical variable cadence; and bottom: the “agnddf” LSST OpSim cadence. Second-order spline interpolation and the LOWESS fit (blue solid line) are used together to obtain the difference between the CCF and ACF. True value of the time-lag is </a:t>
            </a:r>
            <a:r>
              <a:rPr b="0" i="1" lang="en-US" sz="1600" spc="-1" strike="noStrike">
                <a:solidFill>
                  <a:srgbClr val="000000"/>
                </a:solidFill>
                <a:latin typeface="Calibri"/>
                <a:ea typeface="Calibri"/>
              </a:rPr>
              <a:t>𝜏</a:t>
            </a:r>
            <a:r>
              <a:rPr b="0" lang="en-US" sz="1600" spc="-1" strike="noStrike">
                <a:solidFill>
                  <a:srgbClr val="000000"/>
                </a:solidFill>
                <a:latin typeface="Calibri"/>
                <a:ea typeface="Calibri"/>
              </a:rPr>
              <a:t>true = 36.9 days, and estimated ones are indicated on each panel in the bottom right </a:t>
            </a:r>
            <a:endParaRPr b="0" lang="en-US" sz="1600" spc="-1" strike="noStrike">
              <a:latin typeface="Arial"/>
            </a:endParaRPr>
          </a:p>
        </p:txBody>
      </p:sp>
      <p:sp>
        <p:nvSpPr>
          <p:cNvPr id="772" name="PlaceHolder 3"/>
          <p:cNvSpPr>
            <a:spLocks noGrp="1"/>
          </p:cNvSpPr>
          <p:nvPr>
            <p:ph type="sldNum" idx="72"/>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8EF39C16-C0F5-48BB-BEAA-F5EF9909F7FC}"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PlaceHolder 1"/>
          <p:cNvSpPr>
            <a:spLocks noGrp="1"/>
          </p:cNvSpPr>
          <p:nvPr>
            <p:ph type="sldImg"/>
          </p:nvPr>
        </p:nvSpPr>
        <p:spPr>
          <a:xfrm>
            <a:off x="141120" y="768240"/>
            <a:ext cx="6816240" cy="3836520"/>
          </a:xfrm>
          <a:prstGeom prst="rect">
            <a:avLst/>
          </a:prstGeom>
          <a:ln w="0">
            <a:noFill/>
          </a:ln>
        </p:spPr>
      </p:sp>
      <p:sp>
        <p:nvSpPr>
          <p:cNvPr id="774"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endParaRPr b="0" lang="en-US" sz="2000" spc="-1" strike="noStrike">
              <a:latin typeface="Arial"/>
            </a:endParaRPr>
          </a:p>
        </p:txBody>
      </p:sp>
      <p:sp>
        <p:nvSpPr>
          <p:cNvPr id="775" name="PlaceHolder 3"/>
          <p:cNvSpPr>
            <a:spLocks noGrp="1"/>
          </p:cNvSpPr>
          <p:nvPr>
            <p:ph type="sldNum" idx="73"/>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4234DF4B-0AE8-478C-84B0-F177657B2F8B}"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PlaceHolder 1"/>
          <p:cNvSpPr>
            <a:spLocks noGrp="1"/>
          </p:cNvSpPr>
          <p:nvPr>
            <p:ph type="sldImg"/>
          </p:nvPr>
        </p:nvSpPr>
        <p:spPr>
          <a:xfrm>
            <a:off x="141120" y="768240"/>
            <a:ext cx="6816240" cy="3836520"/>
          </a:xfrm>
          <a:prstGeom prst="rect">
            <a:avLst/>
          </a:prstGeom>
          <a:ln w="0">
            <a:noFill/>
          </a:ln>
        </p:spPr>
      </p:sp>
      <p:sp>
        <p:nvSpPr>
          <p:cNvPr id="677"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15000"/>
              </a:lnSpc>
              <a:buNone/>
              <a:tabLst>
                <a:tab algn="l" pos="0"/>
              </a:tabLst>
            </a:pPr>
            <a:endParaRPr b="0" lang="en-US" sz="1400" spc="-1" strike="noStrike">
              <a:latin typeface="Arial"/>
            </a:endParaRPr>
          </a:p>
          <a:p>
            <a:pPr>
              <a:lnSpc>
                <a:spcPct val="115000"/>
              </a:lnSpc>
              <a:buNone/>
              <a:tabLst>
                <a:tab algn="l" pos="0"/>
              </a:tabLst>
            </a:pPr>
            <a:endParaRPr b="0" lang="en-US" sz="1400" spc="-1" strike="noStrike">
              <a:latin typeface="Arial"/>
            </a:endParaRPr>
          </a:p>
          <a:p>
            <a:pPr>
              <a:lnSpc>
                <a:spcPct val="115000"/>
              </a:lnSpc>
              <a:buNone/>
              <a:tabLst>
                <a:tab algn="l" pos="0"/>
              </a:tabLst>
            </a:pPr>
            <a:endParaRPr b="0" lang="en-US" sz="1400" spc="-1" strike="noStrike">
              <a:latin typeface="Arial"/>
            </a:endParaRPr>
          </a:p>
          <a:p>
            <a:pPr>
              <a:lnSpc>
                <a:spcPct val="115000"/>
              </a:lnSpc>
              <a:buNone/>
              <a:tabLst>
                <a:tab algn="l" pos="0"/>
              </a:tabLst>
            </a:pPr>
            <a:endParaRPr b="0" lang="en-US" sz="1400" spc="-1" strike="noStrike">
              <a:latin typeface="Arial"/>
            </a:endParaRPr>
          </a:p>
          <a:p>
            <a:pPr>
              <a:lnSpc>
                <a:spcPct val="115000"/>
              </a:lnSpc>
              <a:buNone/>
              <a:tabLst>
                <a:tab algn="l" pos="0"/>
              </a:tabLst>
            </a:pPr>
            <a:endParaRPr b="0" lang="en-US" sz="1400" spc="-1" strike="noStrike">
              <a:latin typeface="Arial"/>
            </a:endParaRPr>
          </a:p>
          <a:p>
            <a:pPr>
              <a:lnSpc>
                <a:spcPct val="115000"/>
              </a:lnSpc>
              <a:buNone/>
              <a:tabLst>
                <a:tab algn="l" pos="0"/>
              </a:tabLst>
            </a:pPr>
            <a:endParaRPr b="0" lang="en-US" sz="1400" spc="-1" strike="noStrike">
              <a:latin typeface="Arial"/>
            </a:endParaRPr>
          </a:p>
          <a:p>
            <a:pPr>
              <a:lnSpc>
                <a:spcPct val="115000"/>
              </a:lnSpc>
              <a:buNone/>
              <a:tabLst>
                <a:tab algn="l" pos="0"/>
              </a:tabLst>
            </a:pPr>
            <a:endParaRPr b="0" lang="en-US" sz="1400" spc="-1" strike="noStrike">
              <a:latin typeface="Arial"/>
            </a:endParaRPr>
          </a:p>
          <a:p>
            <a:pPr>
              <a:lnSpc>
                <a:spcPct val="115000"/>
              </a:lnSpc>
              <a:buNone/>
              <a:tabLst>
                <a:tab algn="l" pos="0"/>
              </a:tabLst>
            </a:pPr>
            <a:endParaRPr b="0" lang="en-US" sz="1400" spc="-1" strike="noStrike">
              <a:latin typeface="Arial"/>
            </a:endParaRPr>
          </a:p>
          <a:p>
            <a:pPr>
              <a:lnSpc>
                <a:spcPct val="115000"/>
              </a:lnSpc>
              <a:buNone/>
              <a:tabLst>
                <a:tab algn="l" pos="0"/>
              </a:tabLst>
            </a:pPr>
            <a:r>
              <a:rPr b="0" lang="en-US" sz="1400" spc="-1" strike="noStrike">
                <a:solidFill>
                  <a:srgbClr val="000000"/>
                </a:solidFill>
                <a:latin typeface="Arial"/>
                <a:ea typeface="Arial"/>
              </a:rPr>
              <a:t>periodic variability may be imprinted by the orbital</a:t>
            </a:r>
            <a:endParaRPr b="0" lang="en-US" sz="1400" spc="-1" strike="noStrike">
              <a:latin typeface="Arial"/>
            </a:endParaRPr>
          </a:p>
          <a:p>
            <a:pPr>
              <a:lnSpc>
                <a:spcPct val="115000"/>
              </a:lnSpc>
              <a:buNone/>
              <a:tabLst>
                <a:tab algn="l" pos="0"/>
              </a:tabLst>
            </a:pPr>
            <a:r>
              <a:rPr b="0" lang="en-US" sz="1400" spc="-1" strike="noStrike">
                <a:solidFill>
                  <a:srgbClr val="000000"/>
                </a:solidFill>
                <a:latin typeface="Arial"/>
                <a:ea typeface="Arial"/>
              </a:rPr>
              <a:t>motion of a sub-pc separation SMBHB via time variable accretion (e.g., Artymowicz &amp; Lubow 1994; Hayasaki et al. 2007; MacFadyen &amp; Milosavljevic´ 2008; Cuadra et al. 2009; Shi et al. 2012;</a:t>
            </a:r>
            <a:endParaRPr b="0" lang="en-US" sz="1400" spc="-1" strike="noStrike">
              <a:latin typeface="Arial"/>
            </a:endParaRPr>
          </a:p>
          <a:p>
            <a:pPr>
              <a:lnSpc>
                <a:spcPct val="115000"/>
              </a:lnSpc>
              <a:buNone/>
              <a:tabLst>
                <a:tab algn="l" pos="0"/>
              </a:tabLst>
            </a:pPr>
            <a:r>
              <a:rPr b="0" lang="en-US" sz="1400" spc="-1" strike="noStrike">
                <a:solidFill>
                  <a:srgbClr val="000000"/>
                </a:solidFill>
                <a:latin typeface="Arial"/>
                <a:ea typeface="Arial"/>
              </a:rPr>
              <a:t>D’Orazio et al. 2013; Farris et al. 2014; D’Orazio et al. 2015a; Shi</a:t>
            </a:r>
            <a:endParaRPr b="0" lang="en-US" sz="1400" spc="-1" strike="noStrike">
              <a:latin typeface="Arial"/>
            </a:endParaRPr>
          </a:p>
          <a:p>
            <a:pPr>
              <a:lnSpc>
                <a:spcPct val="115000"/>
              </a:lnSpc>
              <a:buNone/>
              <a:tabLst>
                <a:tab algn="l" pos="0"/>
              </a:tabLst>
            </a:pPr>
            <a:r>
              <a:rPr b="0" lang="en-US" sz="1400" spc="-1" strike="noStrike">
                <a:solidFill>
                  <a:srgbClr val="000000"/>
                </a:solidFill>
                <a:latin typeface="Arial"/>
                <a:ea typeface="Arial"/>
              </a:rPr>
              <a:t>&amp; Krolik 2015; Muñoz &amp; Lai 2016; Bowen et al. 2019), or by the</a:t>
            </a:r>
            <a:endParaRPr b="0" lang="en-US" sz="1400" spc="-1" strike="noStrike">
              <a:latin typeface="Arial"/>
            </a:endParaRPr>
          </a:p>
          <a:p>
            <a:pPr>
              <a:lnSpc>
                <a:spcPct val="115000"/>
              </a:lnSpc>
              <a:buNone/>
              <a:tabLst>
                <a:tab algn="l" pos="0"/>
              </a:tabLst>
            </a:pPr>
            <a:r>
              <a:rPr b="0" lang="en-US" sz="1400" spc="-1" strike="noStrike">
                <a:solidFill>
                  <a:srgbClr val="000000"/>
                </a:solidFill>
                <a:latin typeface="Arial"/>
                <a:ea typeface="Arial"/>
              </a:rPr>
              <a:t>relativistic Doppler boost (D’Orazio et al. 2015b). It has also been</a:t>
            </a:r>
            <a:endParaRPr b="0" lang="en-US" sz="1400" spc="-1" strike="noStrike">
              <a:latin typeface="Arial"/>
            </a:endParaRPr>
          </a:p>
          <a:p>
            <a:pPr>
              <a:lnSpc>
                <a:spcPct val="115000"/>
              </a:lnSpc>
              <a:buNone/>
              <a:tabLst>
                <a:tab algn="l" pos="0"/>
              </a:tabLst>
            </a:pPr>
            <a:r>
              <a:rPr b="0" lang="en-US" sz="1400" spc="-1" strike="noStrike">
                <a:solidFill>
                  <a:srgbClr val="000000"/>
                </a:solidFill>
                <a:latin typeface="Arial"/>
                <a:ea typeface="Arial"/>
              </a:rPr>
              <a:t>suggested that binary self-lensing, which would occur if the accretion flow from one black hole was gravitationally lensed by its</a:t>
            </a:r>
            <a:endParaRPr b="0" lang="en-US" sz="1400" spc="-1" strike="noStrike">
              <a:latin typeface="Arial"/>
            </a:endParaRPr>
          </a:p>
          <a:p>
            <a:pPr>
              <a:lnSpc>
                <a:spcPct val="115000"/>
              </a:lnSpc>
              <a:buNone/>
              <a:tabLst>
                <a:tab algn="l" pos="0"/>
              </a:tabLst>
            </a:pPr>
            <a:r>
              <a:rPr b="0" lang="en-US" sz="1400" spc="-1" strike="noStrike">
                <a:solidFill>
                  <a:srgbClr val="000000"/>
                </a:solidFill>
                <a:latin typeface="Arial"/>
                <a:ea typeface="Arial"/>
              </a:rPr>
              <a:t>partner, could serve as a signature of SMBHBs (D’Orazio &amp; Di</a:t>
            </a:r>
            <a:endParaRPr b="0" lang="en-US" sz="1400" spc="-1" strike="noStrike">
              <a:latin typeface="Arial"/>
            </a:endParaRPr>
          </a:p>
          <a:p>
            <a:pPr>
              <a:lnSpc>
                <a:spcPct val="115000"/>
              </a:lnSpc>
              <a:buNone/>
              <a:tabLst>
                <a:tab algn="l" pos="0"/>
              </a:tabLst>
            </a:pPr>
            <a:r>
              <a:rPr b="0" lang="en-US" sz="1400" spc="-1" strike="noStrike">
                <a:solidFill>
                  <a:srgbClr val="000000"/>
                </a:solidFill>
                <a:latin typeface="Arial"/>
                <a:ea typeface="Arial"/>
              </a:rPr>
              <a:t>Stefano 2018, hereafter D18)</a:t>
            </a:r>
            <a:endParaRPr b="0" lang="en-US" sz="1400" spc="-1" strike="noStrike">
              <a:latin typeface="Arial"/>
            </a:endParaRPr>
          </a:p>
          <a:p>
            <a:pPr>
              <a:lnSpc>
                <a:spcPct val="115000"/>
              </a:lnSpc>
              <a:buNone/>
              <a:tabLst>
                <a:tab algn="l" pos="0"/>
              </a:tabLst>
            </a:pPr>
            <a:endParaRPr b="0" lang="en-US" sz="900" spc="-1" strike="noStrike">
              <a:latin typeface="Arial"/>
            </a:endParaRPr>
          </a:p>
          <a:p>
            <a:pPr>
              <a:lnSpc>
                <a:spcPct val="115000"/>
              </a:lnSpc>
              <a:buNone/>
              <a:tabLst>
                <a:tab algn="l" pos="0"/>
              </a:tabLst>
            </a:pPr>
            <a:r>
              <a:rPr b="0" lang="en-US" sz="1400" spc="-1" strike="noStrike">
                <a:solidFill>
                  <a:srgbClr val="000000"/>
                </a:solidFill>
                <a:latin typeface="Arial"/>
                <a:ea typeface="Arial"/>
              </a:rPr>
              <a:t>In addition to a steady mean flux F0, we consider four components in our light curve model: the Doppler boost, gravitational microlensing, stochastic noise described by the damped random walk</a:t>
            </a:r>
            <a:endParaRPr b="0" lang="en-US" sz="1400" spc="-1" strike="noStrike">
              <a:latin typeface="Arial"/>
            </a:endParaRPr>
          </a:p>
          <a:p>
            <a:pPr>
              <a:lnSpc>
                <a:spcPct val="115000"/>
              </a:lnSpc>
              <a:buNone/>
              <a:tabLst>
                <a:tab algn="l" pos="0"/>
              </a:tabLst>
            </a:pPr>
            <a:r>
              <a:rPr b="0" lang="en-US" sz="1400" spc="-1" strike="noStrike">
                <a:solidFill>
                  <a:srgbClr val="000000"/>
                </a:solidFill>
                <a:latin typeface="Arial"/>
                <a:ea typeface="Arial"/>
              </a:rPr>
              <a:t>(DRW) model, and photometric noise,</a:t>
            </a:r>
            <a:endParaRPr b="0" lang="en-US" sz="1400" spc="-1" strike="noStrike">
              <a:latin typeface="Arial"/>
            </a:endParaRPr>
          </a:p>
          <a:p>
            <a:pPr>
              <a:lnSpc>
                <a:spcPct val="115000"/>
              </a:lnSpc>
              <a:buNone/>
              <a:tabLst>
                <a:tab algn="l" pos="0"/>
              </a:tabLst>
            </a:pPr>
            <a:endParaRPr b="0" lang="en-US" sz="900" spc="-1" strike="noStrike">
              <a:latin typeface="Arial"/>
            </a:endParaRPr>
          </a:p>
          <a:p>
            <a:pPr>
              <a:lnSpc>
                <a:spcPct val="115000"/>
              </a:lnSpc>
              <a:buNone/>
              <a:tabLst>
                <a:tab algn="l" pos="0"/>
              </a:tabLst>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Relativistic Doppler boosting will likely dominate the photometric variability for unequal mass-binaries and for orbits that are relatively close to edgeon (𝑖 = 90◦),  (D’Orazio et al. 2016); In addition to Doppler boost variability, in</a:t>
            </a:r>
            <a:endParaRPr b="0" lang="en-US" sz="1400" spc="-1" strike="noStrike">
              <a:latin typeface="Arial"/>
            </a:endParaRPr>
          </a:p>
          <a:p>
            <a:pPr>
              <a:lnSpc>
                <a:spcPct val="115000"/>
              </a:lnSpc>
              <a:buNone/>
              <a:tabLst>
                <a:tab algn="l" pos="0"/>
              </a:tabLst>
            </a:pPr>
            <a:r>
              <a:rPr b="0" lang="en-US" sz="1400" spc="-1" strike="noStrike">
                <a:solidFill>
                  <a:srgbClr val="000000"/>
                </a:solidFill>
                <a:latin typeface="Arial"/>
                <a:ea typeface="Arial"/>
              </a:rPr>
              <a:t>unequal mass binaries with orbits close to edge-on, periodic selflensing flares may also be observed (D’Orazio &amp; Di Stefano 2018;</a:t>
            </a:r>
            <a:endParaRPr b="0" lang="en-US" sz="1400" spc="-1" strike="noStrike">
              <a:latin typeface="Arial"/>
            </a:endParaRPr>
          </a:p>
          <a:p>
            <a:pPr>
              <a:lnSpc>
                <a:spcPct val="115000"/>
              </a:lnSpc>
              <a:buNone/>
              <a:tabLst>
                <a:tab algn="l" pos="0"/>
              </a:tabLst>
            </a:pPr>
            <a:r>
              <a:rPr b="0" lang="en-US" sz="1400" spc="-1" strike="noStrike">
                <a:solidFill>
                  <a:srgbClr val="000000"/>
                </a:solidFill>
                <a:latin typeface="Arial"/>
                <a:ea typeface="Arial"/>
              </a:rPr>
              <a:t>Hu et al. 2020).</a:t>
            </a:r>
            <a:endParaRPr b="0" lang="en-US" sz="1400" spc="-1" strike="noStrike">
              <a:latin typeface="Arial"/>
            </a:endParaRPr>
          </a:p>
          <a:p>
            <a:pPr>
              <a:lnSpc>
                <a:spcPct val="115000"/>
              </a:lnSpc>
              <a:buNone/>
              <a:tabLst>
                <a:tab algn="l" pos="0"/>
              </a:tabLst>
            </a:pPr>
            <a:endParaRPr b="0" lang="en-US" sz="1400" spc="-1" strike="noStrike">
              <a:latin typeface="Arial"/>
            </a:endParaRPr>
          </a:p>
          <a:p>
            <a:pPr>
              <a:lnSpc>
                <a:spcPct val="115000"/>
              </a:lnSpc>
              <a:buNone/>
              <a:tabLst>
                <a:tab algn="l" pos="0"/>
              </a:tabLst>
            </a:pPr>
            <a:r>
              <a:rPr b="0" lang="en-US" sz="1400" spc="-1" strike="noStrike">
                <a:solidFill>
                  <a:srgbClr val="000000"/>
                </a:solidFill>
                <a:latin typeface="Arial"/>
                <a:ea typeface="Arial"/>
              </a:rPr>
              <a:t>As for periodic accretion</a:t>
            </a:r>
            <a:endParaRPr b="0" lang="en-US" sz="1400" spc="-1" strike="noStrike">
              <a:latin typeface="Arial"/>
            </a:endParaRPr>
          </a:p>
          <a:p>
            <a:pPr>
              <a:lnSpc>
                <a:spcPct val="115000"/>
              </a:lnSpc>
              <a:buNone/>
              <a:tabLst>
                <a:tab algn="l" pos="0"/>
              </a:tabLst>
            </a:pPr>
            <a:r>
              <a:rPr b="0" lang="en-US" sz="1600" spc="-1" strike="noStrike">
                <a:solidFill>
                  <a:srgbClr val="000000"/>
                </a:solidFill>
                <a:latin typeface="Arial"/>
                <a:ea typeface="Arial"/>
              </a:rPr>
              <a:t>The binary perturbs the circumbinary disk leading to periodic leakage of gas into the cavity (MacFadyen &amp; Milosavljević 2008; D’Orazio et al. 2013), which may be translated to periodic brightness fluctuations of the binary. Periodic variations may be observed at the orbital period of the binary or at a few times the orbital period of the binary, depending on the binary’s mass ratio (D’Orazio et al. 2013; Farris et al. 2014; Noble et al. 2021), and the eccentricity (Miranda et al. 2017) discussed below. The periodicity coincides with the orbital period for unequal-mass binaries, whereas for relatively equal-mass binaries, the dominant periodic component is expected at a several (∼ 5 − 8) times the orbital period (D’Orazio et al. 2013; Farris et al. 2014; Miranda et al. 2017). This timescale corresponds to the orbital period of a hotspot (over-density) formed at the edge of the circumbinary disk (Shi et al. 2012; Farris et al. 2014). The exact mass-ratio where the transition occurs is still uncertain and depends on the simulation setup (D’Orazio et al. 2013; Farris et al. 2014; Muñoz et al. 2020). </a:t>
            </a:r>
            <a:endParaRPr b="0" lang="en-US" sz="1600" spc="-1" strike="noStrike">
              <a:latin typeface="Arial"/>
            </a:endParaRPr>
          </a:p>
          <a:p>
            <a:pPr>
              <a:lnSpc>
                <a:spcPct val="115000"/>
              </a:lnSpc>
              <a:buNone/>
              <a:tabLst>
                <a:tab algn="l" pos="0"/>
              </a:tabLst>
            </a:pPr>
            <a:endParaRPr b="0" lang="en-US" sz="1600" spc="-1" strike="noStrike">
              <a:latin typeface="Arial"/>
            </a:endParaRPr>
          </a:p>
          <a:p>
            <a:pPr>
              <a:lnSpc>
                <a:spcPct val="115000"/>
              </a:lnSpc>
              <a:buNone/>
              <a:tabLst>
                <a:tab algn="l" pos="0"/>
              </a:tabLst>
            </a:pPr>
            <a:r>
              <a:rPr b="0" lang="en-US" sz="1600" spc="-1" strike="noStrike">
                <a:solidFill>
                  <a:srgbClr val="000000"/>
                </a:solidFill>
                <a:latin typeface="Arial"/>
                <a:ea typeface="Arial"/>
              </a:rPr>
              <a:t>Beyond periodic accretion, relativistic Doppler boosting can also produce periodic photometric variability (D’Orazio et al. 2015b; Tang et al. 2018). For compact, milli-parsec binaries, the SMBHs (and thus the mini-disks around them) move at a fraction of the speed of light, and effects of special relativity are inevitable. For instance, the secondary mini-disk – which is typically more luminous and the one moving faster – will appear brighter when it is moving towards the observer and dimmer when it is moving away. Relativistic Doppler boosting will likely dominate the photometric variability for unequal mass-binaries and for orbits that are relatively close to edgeon (𝑖 = 90◦ ). Doppler boosting can produce significant periodicity, even if the rest-frame luminosity of the mini-disks is constant, which</a:t>
            </a:r>
            <a:endParaRPr b="0" lang="en-US" sz="1600" spc="-1" strike="noStrike">
              <a:latin typeface="Arial"/>
            </a:endParaRPr>
          </a:p>
          <a:p>
            <a:pPr>
              <a:lnSpc>
                <a:spcPct val="100000"/>
              </a:lnSpc>
              <a:spcBef>
                <a:spcPts val="479"/>
              </a:spcBef>
              <a:buNone/>
              <a:tabLst>
                <a:tab algn="l" pos="0"/>
              </a:tabLst>
            </a:pPr>
            <a:endParaRPr b="0" lang="en-US" sz="1400" spc="-1" strike="noStrike">
              <a:latin typeface="Arial"/>
            </a:endParaRPr>
          </a:p>
        </p:txBody>
      </p:sp>
      <p:sp>
        <p:nvSpPr>
          <p:cNvPr id="678" name="PlaceHolder 3"/>
          <p:cNvSpPr>
            <a:spLocks noGrp="1"/>
          </p:cNvSpPr>
          <p:nvPr>
            <p:ph type="sldNum" idx="42"/>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0BA5F2FB-7DBE-46E3-8167-376C822A44EE}"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PlaceHolder 1"/>
          <p:cNvSpPr>
            <a:spLocks noGrp="1"/>
          </p:cNvSpPr>
          <p:nvPr>
            <p:ph type="sldImg"/>
          </p:nvPr>
        </p:nvSpPr>
        <p:spPr>
          <a:xfrm>
            <a:off x="141120" y="768240"/>
            <a:ext cx="6816240" cy="3836520"/>
          </a:xfrm>
          <a:prstGeom prst="rect">
            <a:avLst/>
          </a:prstGeom>
          <a:ln w="0">
            <a:noFill/>
          </a:ln>
        </p:spPr>
      </p:sp>
      <p:sp>
        <p:nvSpPr>
          <p:cNvPr id="680"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150" spc="-1" strike="noStrike">
                <a:solidFill>
                  <a:srgbClr val="2a2a2a"/>
                </a:solidFill>
                <a:highlight>
                  <a:srgbClr val="ffffff"/>
                </a:highlight>
                <a:latin typeface="Merriweather"/>
                <a:ea typeface="Merriweather"/>
              </a:rPr>
              <a:t>The other  competing model for oscillatory signal  is a more bursty, quasi-periodic variability model predicted by hydrodynamic simulations of circumbinary accretion discs by Faris et al 2009. In the simulations, significant periodicity in the accretion rates emerges only for q ≳0.1, where the binary torques are large enough to excite eccentricity in the inner cavity and create an overdense lump. The passing BHs interact with the overdense lump, producing periodicity in the accretion rate.</a:t>
            </a:r>
            <a:endParaRPr b="0" lang="en-US" sz="1150" spc="-1" strike="noStrike">
              <a:latin typeface="Arial"/>
            </a:endParaRPr>
          </a:p>
          <a:p>
            <a:pPr>
              <a:lnSpc>
                <a:spcPct val="100000"/>
              </a:lnSpc>
              <a:spcBef>
                <a:spcPts val="479"/>
              </a:spcBef>
              <a:buNone/>
              <a:tabLst>
                <a:tab algn="l" pos="0"/>
              </a:tabLst>
            </a:pPr>
            <a:endParaRPr b="0" lang="en-US" sz="1150" spc="-1" strike="noStrike">
              <a:latin typeface="Arial"/>
            </a:endParaRPr>
          </a:p>
          <a:p>
            <a:pPr>
              <a:lnSpc>
                <a:spcPct val="100000"/>
              </a:lnSpc>
              <a:spcBef>
                <a:spcPts val="479"/>
              </a:spcBef>
              <a:buNone/>
              <a:tabLst>
                <a:tab algn="l" pos="0"/>
              </a:tabLst>
            </a:pPr>
            <a:r>
              <a:rPr b="0" lang="en-US" sz="1600" spc="-1" strike="noStrike" u="sng">
                <a:solidFill>
                  <a:srgbClr val="000000"/>
                </a:solidFill>
                <a:uFillTx/>
                <a:latin typeface="Calibri"/>
                <a:ea typeface="Calibri"/>
                <a:hlinkClick r:id="rId1"/>
              </a:rPr>
              <a:t>https://academic.oup.com/mnras/article/500/3/4025/5920624</a:t>
            </a: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https://iopscience.iop.org/article/10.1088/0004-637X/783/2/134/pdf</a:t>
            </a:r>
            <a:endParaRPr b="0" lang="en-US" sz="1600" spc="-1" strike="noStrike">
              <a:latin typeface="Arial"/>
            </a:endParaRPr>
          </a:p>
          <a:p>
            <a:pPr>
              <a:lnSpc>
                <a:spcPct val="100000"/>
              </a:lnSpc>
              <a:spcBef>
                <a:spcPts val="479"/>
              </a:spcBef>
              <a:buNone/>
              <a:tabLst>
                <a:tab algn="l" pos="0"/>
              </a:tabLst>
            </a:pPr>
            <a:r>
              <a:rPr b="0" lang="en-US" sz="1150" spc="-1" strike="noStrike">
                <a:solidFill>
                  <a:srgbClr val="2a2a2a"/>
                </a:solidFill>
                <a:highlight>
                  <a:srgbClr val="ffffff"/>
                </a:highlight>
                <a:latin typeface="Merriweather"/>
                <a:ea typeface="Merriweather"/>
              </a:rPr>
              <a:t>Thus the power spectrum decreases for variations shorter than </a:t>
            </a:r>
            <a:r>
              <a:rPr b="0" i="1" lang="en-US" sz="1150" spc="-1" strike="noStrike">
                <a:solidFill>
                  <a:srgbClr val="2a2a2a"/>
                </a:solidFill>
                <a:highlight>
                  <a:srgbClr val="ffffff"/>
                </a:highlight>
                <a:latin typeface="Merriweather"/>
                <a:ea typeface="Merriweather"/>
              </a:rPr>
              <a:t>τ</a:t>
            </a:r>
            <a:r>
              <a:rPr b="0" lang="en-US" sz="1100" spc="-1" strike="noStrike" baseline="-25000">
                <a:solidFill>
                  <a:srgbClr val="2a2a2a"/>
                </a:solidFill>
                <a:highlight>
                  <a:srgbClr val="ffffff"/>
                </a:highlight>
                <a:latin typeface="Merriweather"/>
                <a:ea typeface="Merriweather"/>
              </a:rPr>
              <a:t>DRW</a:t>
            </a:r>
            <a:r>
              <a:rPr b="0" lang="en-US" sz="1150" spc="-1" strike="noStrike">
                <a:solidFill>
                  <a:srgbClr val="2a2a2a"/>
                </a:solidFill>
                <a:highlight>
                  <a:srgbClr val="ffffff"/>
                </a:highlight>
                <a:latin typeface="Merriweather"/>
                <a:ea typeface="Merriweather"/>
              </a:rPr>
              <a:t> (i.e. ‘red’ at higher variation-frequencies), but approaches a constant value for longer time-scales (i.e. ‘white’ at lower frequencies). In this context, the most important feature of red-noise spectra is their natural tendency to produce coherent excursions from the mean at longer time-scales. These excursions can easily resemble order unity cycles of sinusoidal variations (like Doppler boosting) or one-off peaks (like lensing flares). In red-noise regimes of parameter space, multiple complete cycles, repeated flares, or external constraints are often needed to confirm signals.Kelly et al </a:t>
            </a:r>
            <a:r>
              <a:rPr b="0" lang="en-US" sz="1200" spc="-1" strike="noStrike">
                <a:solidFill>
                  <a:srgbClr val="333333"/>
                </a:solidFill>
                <a:latin typeface="Roboto"/>
                <a:ea typeface="Roboto"/>
              </a:rPr>
              <a:t>directly model the quasar optical light curves as a stochastic process, in contrast to previous work based on more traditional Fourier (i.e., spectral) techniques. Our method allows us to describe quasar light curves with three free parameters: a characteristic timescale, amplitude of short-timescale variability, and the mean value of the light curve.</a:t>
            </a:r>
            <a:endParaRPr b="0" lang="en-US" sz="1200" spc="-1" strike="noStrike">
              <a:latin typeface="Arial"/>
            </a:endParaRPr>
          </a:p>
          <a:p>
            <a:pPr>
              <a:lnSpc>
                <a:spcPct val="100000"/>
              </a:lnSpc>
              <a:spcBef>
                <a:spcPts val="479"/>
              </a:spcBef>
              <a:buNone/>
              <a:tabLst>
                <a:tab algn="l" pos="0"/>
              </a:tabLst>
            </a:pPr>
            <a:r>
              <a:rPr b="0" lang="en-US" sz="1200" spc="-1" strike="noStrike">
                <a:solidFill>
                  <a:srgbClr val="333333"/>
                </a:solidFill>
                <a:latin typeface="Roboto"/>
                <a:ea typeface="Roboto"/>
              </a:rPr>
              <a:t> </a:t>
            </a:r>
            <a:r>
              <a:rPr b="0" lang="en-US" sz="1200" spc="-1" strike="noStrike">
                <a:solidFill>
                  <a:srgbClr val="333333"/>
                </a:solidFill>
                <a:latin typeface="Roboto"/>
                <a:ea typeface="Roboto"/>
              </a:rPr>
              <a:t>It is tempting to associate τ with a characteristic timescale, such as the time required for diffusion to smooth out local accretion rate perturbations, and σ to represent the variability resulting from local random deviations in the accretion disk structure, such as caused by turbulence and other random MHD effects.</a:t>
            </a:r>
            <a:endParaRPr b="0" lang="en-US" sz="1200" spc="-1" strike="noStrike">
              <a:latin typeface="Arial"/>
            </a:endParaRPr>
          </a:p>
          <a:p>
            <a:pPr>
              <a:lnSpc>
                <a:spcPct val="100000"/>
              </a:lnSpc>
              <a:spcBef>
                <a:spcPts val="479"/>
              </a:spcBef>
              <a:buNone/>
              <a:tabLst>
                <a:tab algn="l" pos="0"/>
              </a:tabLst>
            </a:pPr>
            <a:endParaRPr b="0" lang="en-US" sz="1200" spc="-1" strike="noStrike">
              <a:latin typeface="Arial"/>
            </a:endParaRPr>
          </a:p>
          <a:p>
            <a:pPr>
              <a:lnSpc>
                <a:spcPct val="100000"/>
              </a:lnSpc>
              <a:spcBef>
                <a:spcPts val="479"/>
              </a:spcBef>
              <a:buNone/>
              <a:tabLst>
                <a:tab algn="l" pos="0"/>
              </a:tabLst>
            </a:pPr>
            <a:endParaRPr b="0" lang="en-US" sz="1200" spc="-1" strike="noStrike">
              <a:latin typeface="Arial"/>
            </a:endParaRPr>
          </a:p>
          <a:p>
            <a:pPr>
              <a:lnSpc>
                <a:spcPct val="100000"/>
              </a:lnSpc>
              <a:spcBef>
                <a:spcPts val="479"/>
              </a:spcBef>
              <a:buNone/>
              <a:tabLst>
                <a:tab algn="l" pos="0"/>
              </a:tabLst>
            </a:pPr>
            <a:r>
              <a:rPr b="0" lang="en-US" sz="1200" spc="-1" strike="noStrike">
                <a:solidFill>
                  <a:srgbClr val="333333"/>
                </a:solidFill>
                <a:latin typeface="Roboto"/>
                <a:ea typeface="Roboto"/>
              </a:rPr>
              <a:t>The increased amount of variation on long timescales with increasing τ is apparent. In addition, because tlc is shorter than the time sampling, the first simulated light curve is only sampling frequencies on the flat part of the power spectrum, giving it the appearance of white noise. In contrast, the two simulated light curves with the longest timescales are sampled on the 1/f2 part of the power spectrum, giving them more of a "red noise" appearance.</a:t>
            </a:r>
            <a:endParaRPr b="0" lang="en-US" sz="1200" spc="-1" strike="noStrike">
              <a:latin typeface="Arial"/>
            </a:endParaRPr>
          </a:p>
        </p:txBody>
      </p:sp>
      <p:sp>
        <p:nvSpPr>
          <p:cNvPr id="681" name="PlaceHolder 3"/>
          <p:cNvSpPr>
            <a:spLocks noGrp="1"/>
          </p:cNvSpPr>
          <p:nvPr>
            <p:ph type="sldNum" idx="43"/>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3E2EDC83-BFF9-4BB5-B9D9-3BAEF07C90FD}"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PlaceHolder 1"/>
          <p:cNvSpPr>
            <a:spLocks noGrp="1"/>
          </p:cNvSpPr>
          <p:nvPr>
            <p:ph type="sldImg"/>
          </p:nvPr>
        </p:nvSpPr>
        <p:spPr>
          <a:xfrm>
            <a:off x="141120" y="768240"/>
            <a:ext cx="6816240" cy="3836520"/>
          </a:xfrm>
          <a:prstGeom prst="rect">
            <a:avLst/>
          </a:prstGeom>
          <a:ln w="0">
            <a:noFill/>
          </a:ln>
        </p:spPr>
      </p:sp>
      <p:sp>
        <p:nvSpPr>
          <p:cNvPr id="683"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The Damped Random Walk (DRW) model has emerged as the simplest Gaussian random process model that can fit the optical light curves of quasars reasonably well (e.g., Kelly et al. 2009; Kozłowski et al. 2010; MacLeod et al. 2010). Deviations from the DRW model have been reported (e.g., Mushotzky et al. 2011; Zu et al. 2013; Kasliwal et al. 2015; Guo et al. 2017), although some of these claims are likely impacted by the limited duration of the light curve in the DRW fit (e.g., Kozłowski 2017). More complex Gaussian random process models, such as the continuous auto-regressive moving-average (CARMA; Kelly et al. 2014) models, can accommodate a broader range of PSD shapes, and improve the fits provided that the light curve quality is sufficiently high.</a:t>
            </a: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What is a Gaussian Process? – A type of stochastic processes indexed by a spatial domain D ⊆ R d . – Equivalently, a type of probability distributions on a space of functions, e.g. C 0 (D).</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endParaRPr b="0" lang="en-US" sz="1100" spc="-1" strike="noStrike">
              <a:latin typeface="Arial"/>
            </a:endParaRPr>
          </a:p>
          <a:p>
            <a:pPr>
              <a:lnSpc>
                <a:spcPct val="100000"/>
              </a:lnSpc>
              <a:spcBef>
                <a:spcPts val="479"/>
              </a:spcBef>
              <a:buNone/>
              <a:tabLst>
                <a:tab algn="l" pos="0"/>
              </a:tabLst>
            </a:pP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endParaRPr b="0" lang="en-US" sz="1100" spc="-1" strike="noStrike">
              <a:latin typeface="Arial"/>
            </a:endParaRPr>
          </a:p>
          <a:p>
            <a:pPr>
              <a:lnSpc>
                <a:spcPct val="100000"/>
              </a:lnSpc>
              <a:spcBef>
                <a:spcPts val="479"/>
              </a:spcBef>
              <a:buNone/>
              <a:tabLst>
                <a:tab algn="l" pos="0"/>
              </a:tabLst>
            </a:pP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endParaRPr b="0" lang="en-US" sz="1100" spc="-1" strike="noStrike">
              <a:latin typeface="Arial"/>
            </a:endParaRPr>
          </a:p>
          <a:p>
            <a:pPr>
              <a:lnSpc>
                <a:spcPct val="100000"/>
              </a:lnSpc>
              <a:spcBef>
                <a:spcPts val="479"/>
              </a:spcBef>
              <a:buNone/>
              <a:tabLst>
                <a:tab algn="l" pos="0"/>
              </a:tabLst>
            </a:pP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endParaRPr b="0" lang="en-US" sz="1100" spc="-1" strike="noStrike">
              <a:latin typeface="Arial"/>
            </a:endParaRPr>
          </a:p>
          <a:p>
            <a:pPr>
              <a:lnSpc>
                <a:spcPct val="100000"/>
              </a:lnSpc>
              <a:spcBef>
                <a:spcPts val="479"/>
              </a:spcBef>
              <a:buNone/>
              <a:tabLst>
                <a:tab algn="l" pos="0"/>
              </a:tabLst>
            </a:pP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endParaRPr b="0" lang="en-US" sz="1100" spc="-1" strike="noStrike">
              <a:latin typeface="Arial"/>
            </a:endParaRPr>
          </a:p>
          <a:p>
            <a:pPr>
              <a:lnSpc>
                <a:spcPct val="100000"/>
              </a:lnSpc>
              <a:spcBef>
                <a:spcPts val="479"/>
              </a:spcBef>
              <a:buNone/>
              <a:tabLst>
                <a:tab algn="l" pos="0"/>
              </a:tabLst>
            </a:pPr>
            <a:r>
              <a:rPr b="0" lang="en-US" sz="1000" spc="-1" strike="noStrike">
                <a:solidFill>
                  <a:srgbClr val="000000"/>
                </a:solidFill>
                <a:latin typeface="Arial"/>
                <a:ea typeface="Arial"/>
              </a:rPr>
              <a:t>MaybeviewedascontinuousapproximationstoBayesianneuralnetworks </a:t>
            </a:r>
            <a:endParaRPr b="0" lang="en-US" sz="1000" spc="-1" strike="noStrike">
              <a:latin typeface="Arial"/>
            </a:endParaRPr>
          </a:p>
          <a:p>
            <a:pPr>
              <a:lnSpc>
                <a:spcPct val="115000"/>
              </a:lnSpc>
              <a:buNone/>
              <a:tabLst>
                <a:tab algn="l" pos="0"/>
              </a:tabLst>
            </a:pP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endParaRPr b="0" lang="en-US" sz="1100" spc="-1" strike="noStrike">
              <a:latin typeface="Arial"/>
            </a:endParaRPr>
          </a:p>
          <a:p>
            <a:pPr>
              <a:lnSpc>
                <a:spcPct val="100000"/>
              </a:lnSpc>
              <a:spcBef>
                <a:spcPts val="479"/>
              </a:spcBef>
              <a:buNone/>
              <a:tabLst>
                <a:tab algn="l" pos="0"/>
              </a:tabLst>
            </a:pP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endParaRPr b="0" lang="en-US" sz="1100" spc="-1" strike="noStrike">
              <a:latin typeface="Arial"/>
            </a:endParaRPr>
          </a:p>
          <a:p>
            <a:pPr>
              <a:lnSpc>
                <a:spcPct val="100000"/>
              </a:lnSpc>
              <a:spcBef>
                <a:spcPts val="479"/>
              </a:spcBef>
              <a:buNone/>
              <a:tabLst>
                <a:tab algn="l" pos="0"/>
              </a:tabLst>
            </a:pP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endParaRPr b="0" lang="en-US" sz="1100" spc="-1" strike="noStrike">
              <a:latin typeface="Arial"/>
            </a:endParaRPr>
          </a:p>
          <a:p>
            <a:pPr>
              <a:lnSpc>
                <a:spcPct val="100000"/>
              </a:lnSpc>
              <a:spcBef>
                <a:spcPts val="479"/>
              </a:spcBef>
              <a:buNone/>
              <a:tabLst>
                <a:tab algn="l" pos="0"/>
              </a:tabLst>
            </a:pP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endParaRPr b="0" lang="en-US" sz="11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Currently, kernel methods and deep neural networks are two of the most remarkable machine learning methodologies. Recent years have witnessed lots of works on the connection between these two methodologies. Lee et al. (2018) pointed out that randomly initializing parameters of an infinitely wide network gives rise to a Gaussian process, which is referred as neural network Gaussian processes (NNGP). Due to the widespread attraction of this idea, the studies of NNGP have been scaled into more types of networks, such as attention-based models (Hron et al. 2020) and recurrent networks (Yang 2019). A Gaussian process is a classical non-parametric model. The equivalence between an infinitely wide fully-connected network and a Gaussian process has been established by Neal (1996); Lee et al. (2018). Given a fully-connected multi-layer network whose parameters are i.i.d. randomly initialized, the output of each neuron is an aggregation o</a:t>
            </a: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neurons in the preceding layer whose outputs are i.i.d. When the network width goes infinitely large, according to the Central Limit Theorem (Fischer 2010), the output of each neuron conforms to the Gaussian distribution. As a result, the output function expressed by the network is essentially a Gaussian process. The correspondence between neural networks and Gaussian processes allows the exact Bayesian inference using the neural network (Lee et al. 2018).</a:t>
            </a:r>
            <a:endParaRPr b="0" lang="en-US" sz="1600" spc="-1" strike="noStrike">
              <a:latin typeface="Arial"/>
            </a:endParaRPr>
          </a:p>
        </p:txBody>
      </p:sp>
      <p:sp>
        <p:nvSpPr>
          <p:cNvPr id="684" name="PlaceHolder 3"/>
          <p:cNvSpPr>
            <a:spLocks noGrp="1"/>
          </p:cNvSpPr>
          <p:nvPr>
            <p:ph type="sldNum" idx="44"/>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41158EDE-7C78-45CC-BBB9-C4D251A1EA80}"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PlaceHolder 1"/>
          <p:cNvSpPr>
            <a:spLocks noGrp="1"/>
          </p:cNvSpPr>
          <p:nvPr>
            <p:ph type="sldImg"/>
          </p:nvPr>
        </p:nvSpPr>
        <p:spPr>
          <a:xfrm>
            <a:off x="141120" y="768240"/>
            <a:ext cx="6816240" cy="3836520"/>
          </a:xfrm>
          <a:prstGeom prst="rect">
            <a:avLst/>
          </a:prstGeom>
          <a:ln w="0">
            <a:noFill/>
          </a:ln>
        </p:spPr>
      </p:sp>
      <p:sp>
        <p:nvSpPr>
          <p:cNvPr id="686"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00000"/>
              </a:lnSpc>
              <a:spcBef>
                <a:spcPts val="479"/>
              </a:spcBef>
              <a:buNone/>
              <a:tabLst>
                <a:tab algn="l" pos="0"/>
              </a:tabLst>
            </a:pPr>
            <a:endParaRPr b="0" lang="en-US" sz="1500" spc="-1" strike="noStrike">
              <a:latin typeface="Arial"/>
            </a:endParaRPr>
          </a:p>
          <a:p>
            <a:pPr>
              <a:lnSpc>
                <a:spcPct val="100000"/>
              </a:lnSpc>
              <a:spcBef>
                <a:spcPts val="479"/>
              </a:spcBef>
              <a:buNone/>
              <a:tabLst>
                <a:tab algn="l" pos="0"/>
              </a:tabLst>
            </a:pPr>
            <a:endParaRPr b="0" lang="en-US" sz="1500" spc="-1" strike="noStrike">
              <a:latin typeface="Arial"/>
            </a:endParaRPr>
          </a:p>
          <a:p>
            <a:pPr>
              <a:lnSpc>
                <a:spcPct val="100000"/>
              </a:lnSpc>
              <a:spcBef>
                <a:spcPts val="479"/>
              </a:spcBef>
              <a:buNone/>
              <a:tabLst>
                <a:tab algn="l" pos="0"/>
              </a:tabLst>
            </a:pPr>
            <a:endParaRPr b="0" lang="en-US" sz="1500" spc="-1" strike="noStrike">
              <a:latin typeface="Arial"/>
            </a:endParaRPr>
          </a:p>
          <a:p>
            <a:pPr>
              <a:lnSpc>
                <a:spcPct val="100000"/>
              </a:lnSpc>
              <a:spcBef>
                <a:spcPts val="479"/>
              </a:spcBef>
              <a:buNone/>
              <a:tabLst>
                <a:tab algn="l" pos="0"/>
              </a:tabLst>
            </a:pPr>
            <a:endParaRPr b="0" lang="en-US" sz="1500" spc="-1" strike="noStrike">
              <a:latin typeface="Arial"/>
            </a:endParaRPr>
          </a:p>
          <a:p>
            <a:pPr>
              <a:lnSpc>
                <a:spcPct val="100000"/>
              </a:lnSpc>
              <a:spcBef>
                <a:spcPts val="479"/>
              </a:spcBef>
              <a:buNone/>
              <a:tabLst>
                <a:tab algn="l" pos="0"/>
              </a:tabLst>
            </a:pPr>
            <a:endParaRPr b="0" lang="en-US" sz="1500" spc="-1" strike="noStrike">
              <a:latin typeface="Arial"/>
            </a:endParaRPr>
          </a:p>
          <a:p>
            <a:pPr>
              <a:lnSpc>
                <a:spcPct val="100000"/>
              </a:lnSpc>
              <a:spcBef>
                <a:spcPts val="479"/>
              </a:spcBef>
              <a:buNone/>
              <a:tabLst>
                <a:tab algn="l" pos="0"/>
              </a:tabLst>
            </a:pPr>
            <a:r>
              <a:rPr b="1" i="1" lang="en-US" sz="1500" spc="-1" strike="noStrike">
                <a:solidFill>
                  <a:srgbClr val="292929"/>
                </a:solidFill>
                <a:highlight>
                  <a:srgbClr val="ffffff"/>
                </a:highlight>
                <a:latin typeface="Georgia"/>
                <a:ea typeface="Georgia"/>
              </a:rPr>
              <a:t>Deep Neural Networks</a:t>
            </a:r>
            <a:r>
              <a:rPr b="0" i="1" lang="en-US" sz="1500" spc="-1" strike="noStrike">
                <a:solidFill>
                  <a:srgbClr val="292929"/>
                </a:solidFill>
                <a:highlight>
                  <a:srgbClr val="ffffff"/>
                </a:highlight>
                <a:latin typeface="Georgia"/>
                <a:ea typeface="Georgia"/>
              </a:rPr>
              <a:t> </a:t>
            </a:r>
            <a:r>
              <a:rPr b="1" i="1" lang="en-US" sz="1500" spc="-1" strike="noStrike">
                <a:solidFill>
                  <a:srgbClr val="292929"/>
                </a:solidFill>
                <a:highlight>
                  <a:srgbClr val="ffffff"/>
                </a:highlight>
                <a:latin typeface="Georgia"/>
                <a:ea typeface="Georgia"/>
              </a:rPr>
              <a:t>(DNNs)</a:t>
            </a:r>
            <a:r>
              <a:rPr b="0" i="1" lang="en-US" sz="1500" spc="-1" strike="noStrike">
                <a:solidFill>
                  <a:srgbClr val="292929"/>
                </a:solidFill>
                <a:highlight>
                  <a:srgbClr val="ffffff"/>
                </a:highlight>
                <a:latin typeface="Georgia"/>
                <a:ea typeface="Georgia"/>
              </a:rPr>
              <a:t> </a:t>
            </a:r>
            <a:r>
              <a:rPr b="0" lang="en-US" sz="1500" spc="-1" strike="noStrike">
                <a:solidFill>
                  <a:srgbClr val="292929"/>
                </a:solidFill>
                <a:highlight>
                  <a:srgbClr val="ffffff"/>
                </a:highlight>
                <a:latin typeface="Georgia"/>
                <a:ea typeface="Georgia"/>
              </a:rPr>
              <a:t>and </a:t>
            </a:r>
            <a:r>
              <a:rPr b="1" i="1" lang="en-US" sz="1500" spc="-1" strike="noStrike">
                <a:solidFill>
                  <a:srgbClr val="292929"/>
                </a:solidFill>
                <a:highlight>
                  <a:srgbClr val="ffffff"/>
                </a:highlight>
                <a:latin typeface="Georgia"/>
                <a:ea typeface="Georgia"/>
              </a:rPr>
              <a:t>Gaussian Processes (GPs)</a:t>
            </a:r>
            <a:r>
              <a:rPr b="0" i="1" lang="en-US" sz="1500" spc="-1" strike="noStrike">
                <a:solidFill>
                  <a:srgbClr val="292929"/>
                </a:solidFill>
                <a:highlight>
                  <a:srgbClr val="ffffff"/>
                </a:highlight>
                <a:latin typeface="Georgia"/>
                <a:ea typeface="Georgia"/>
              </a:rPr>
              <a:t>*</a:t>
            </a:r>
            <a:r>
              <a:rPr b="1" i="1" lang="en-US" sz="1500" spc="-1" strike="noStrike">
                <a:solidFill>
                  <a:srgbClr val="292929"/>
                </a:solidFill>
                <a:highlight>
                  <a:srgbClr val="ffffff"/>
                </a:highlight>
                <a:latin typeface="Georgia"/>
                <a:ea typeface="Georgia"/>
              </a:rPr>
              <a:t> </a:t>
            </a:r>
            <a:r>
              <a:rPr b="0" lang="en-US" sz="1500" spc="-1" strike="noStrike">
                <a:solidFill>
                  <a:srgbClr val="292929"/>
                </a:solidFill>
                <a:highlight>
                  <a:srgbClr val="ffffff"/>
                </a:highlight>
                <a:latin typeface="Georgia"/>
                <a:ea typeface="Georgia"/>
              </a:rPr>
              <a:t>are two highly expressive classes of supervised learning algorithms. </a:t>
            </a:r>
            <a:endParaRPr b="0" lang="en-US" sz="1500" spc="-1" strike="noStrike">
              <a:latin typeface="Arial"/>
            </a:endParaRPr>
          </a:p>
          <a:p>
            <a:pPr>
              <a:lnSpc>
                <a:spcPct val="100000"/>
              </a:lnSpc>
              <a:spcBef>
                <a:spcPts val="479"/>
              </a:spcBef>
              <a:buNone/>
              <a:tabLst>
                <a:tab algn="l" pos="0"/>
              </a:tabLst>
            </a:pPr>
            <a:endParaRPr b="0" lang="en-US" sz="1500" spc="-1" strike="noStrike">
              <a:latin typeface="Arial"/>
            </a:endParaRPr>
          </a:p>
          <a:p>
            <a:pPr>
              <a:lnSpc>
                <a:spcPct val="100000"/>
              </a:lnSpc>
              <a:spcBef>
                <a:spcPts val="479"/>
              </a:spcBef>
              <a:buNone/>
              <a:tabLst>
                <a:tab algn="l" pos="0"/>
              </a:tabLst>
            </a:pPr>
            <a:endParaRPr b="0" lang="en-US" sz="1500" spc="-1" strike="noStrike">
              <a:latin typeface="Arial"/>
            </a:endParaRPr>
          </a:p>
          <a:p>
            <a:pPr>
              <a:lnSpc>
                <a:spcPct val="115000"/>
              </a:lnSpc>
              <a:buNone/>
              <a:tabLst>
                <a:tab algn="l" pos="0"/>
              </a:tabLst>
            </a:pPr>
            <a:r>
              <a:rPr b="0" lang="en-US" sz="1200" spc="-1" strike="noStrike">
                <a:solidFill>
                  <a:srgbClr val="303030"/>
                </a:solidFill>
                <a:highlight>
                  <a:srgbClr val="ffffff"/>
                </a:highlight>
                <a:latin typeface="Roboto"/>
                <a:ea typeface="Roboto"/>
              </a:rPr>
              <a:t>Mathematically, each layer of a neural network is given through computing the activation function, </a:t>
            </a:r>
            <a:endParaRPr b="0" lang="en-US" sz="1200" spc="-1" strike="noStrike">
              <a:latin typeface="Arial"/>
            </a:endParaRPr>
          </a:p>
          <a:p>
            <a:pPr>
              <a:lnSpc>
                <a:spcPct val="115000"/>
              </a:lnSpc>
              <a:buNone/>
              <a:tabLst>
                <a:tab algn="l" pos="0"/>
              </a:tabLst>
            </a:pPr>
            <a:r>
              <a:rPr b="0" lang="en-US" sz="1400" spc="-1" strike="noStrike">
                <a:solidFill>
                  <a:srgbClr val="303030"/>
                </a:solidFill>
                <a:highlight>
                  <a:srgbClr val="ffffff"/>
                </a:highlight>
                <a:latin typeface="Roboto"/>
                <a:ea typeface="Roboto"/>
              </a:rPr>
              <a:t>𝜙</a:t>
            </a:r>
            <a:r>
              <a:rPr b="0" lang="en-US" sz="1400" spc="-1" strike="noStrike">
                <a:solidFill>
                  <a:srgbClr val="303030"/>
                </a:solidFill>
                <a:highlight>
                  <a:srgbClr val="ffffff"/>
                </a:highlight>
                <a:latin typeface="Roboto"/>
                <a:ea typeface="Roboto"/>
              </a:rPr>
              <a:t>(⋅)</a:t>
            </a:r>
            <a:endParaRPr b="0" lang="en-US" sz="1400" spc="-1" strike="noStrike">
              <a:latin typeface="Arial"/>
            </a:endParaRPr>
          </a:p>
          <a:p>
            <a:pPr>
              <a:lnSpc>
                <a:spcPct val="100000"/>
              </a:lnSpc>
              <a:spcBef>
                <a:spcPts val="479"/>
              </a:spcBef>
              <a:buNone/>
              <a:tabLst>
                <a:tab algn="l" pos="0"/>
              </a:tabLst>
            </a:pPr>
            <a:r>
              <a:rPr b="0" lang="en-US" sz="1200" spc="-1" strike="noStrike">
                <a:solidFill>
                  <a:srgbClr val="303030"/>
                </a:solidFill>
                <a:highlight>
                  <a:srgbClr val="ffffff"/>
                </a:highlight>
                <a:latin typeface="Roboto"/>
                <a:ea typeface="Roboto"/>
              </a:rPr>
              <a:t>ϕ(⋅), contingent on the previous layer, or the inputs. In this way the activation functions, are composed to generate more complex interactions than would be possible with any single layer.</a:t>
            </a:r>
            <a:endParaRPr b="0" lang="en-US" sz="1200" spc="-1" strike="noStrike">
              <a:latin typeface="Arial"/>
            </a:endParaRPr>
          </a:p>
          <a:p>
            <a:pPr>
              <a:lnSpc>
                <a:spcPct val="115000"/>
              </a:lnSpc>
              <a:buNone/>
              <a:tabLst>
                <a:tab algn="l" pos="0"/>
              </a:tabLst>
            </a:pPr>
            <a:r>
              <a:rPr b="0" lang="en-US" sz="1200" spc="-1" strike="noStrike">
                <a:solidFill>
                  <a:srgbClr val="303030"/>
                </a:solidFill>
                <a:highlight>
                  <a:srgbClr val="ffffff"/>
                </a:highlight>
                <a:latin typeface="Roboto"/>
                <a:ea typeface="Roboto"/>
              </a:rPr>
              <a:t>One potential problem is that as the number of nodes in two adjacent layers increases, the number of parameters in the affine transformation between layers, </a:t>
            </a:r>
            <a:endParaRPr b="0" lang="en-US" sz="1200" spc="-1" strike="noStrike">
              <a:latin typeface="Arial"/>
            </a:endParaRPr>
          </a:p>
          <a:p>
            <a:pPr>
              <a:lnSpc>
                <a:spcPct val="115000"/>
              </a:lnSpc>
              <a:spcBef>
                <a:spcPts val="1100"/>
              </a:spcBef>
              <a:buNone/>
              <a:tabLst>
                <a:tab algn="l" pos="0"/>
              </a:tabLst>
            </a:pPr>
            <a:r>
              <a:rPr b="1" lang="en-US" sz="1400" spc="-1" strike="noStrike">
                <a:solidFill>
                  <a:srgbClr val="303030"/>
                </a:solidFill>
                <a:highlight>
                  <a:srgbClr val="ffffff"/>
                </a:highlight>
                <a:latin typeface="Roboto"/>
                <a:ea typeface="Roboto"/>
              </a:rPr>
              <a:t>𝐖</a:t>
            </a:r>
            <a:endParaRPr b="0" lang="en-US" sz="1400" spc="-1" strike="noStrike">
              <a:latin typeface="Arial"/>
            </a:endParaRPr>
          </a:p>
          <a:p>
            <a:pPr>
              <a:lnSpc>
                <a:spcPct val="115000"/>
              </a:lnSpc>
              <a:spcBef>
                <a:spcPts val="1100"/>
              </a:spcBef>
              <a:buNone/>
              <a:tabLst>
                <a:tab algn="l" pos="0"/>
              </a:tabLst>
            </a:pPr>
            <a:r>
              <a:rPr b="0" lang="en-US" sz="1200" spc="-1" strike="noStrike">
                <a:solidFill>
                  <a:srgbClr val="303030"/>
                </a:solidFill>
                <a:highlight>
                  <a:srgbClr val="ffffff"/>
                </a:highlight>
                <a:latin typeface="Roboto"/>
                <a:ea typeface="Roboto"/>
              </a:rPr>
              <a:t>W, increases. If there are </a:t>
            </a:r>
            <a:endParaRPr b="0" lang="en-US" sz="1200" spc="-1" strike="noStrike">
              <a:latin typeface="Arial"/>
            </a:endParaRPr>
          </a:p>
          <a:p>
            <a:pPr>
              <a:lnSpc>
                <a:spcPct val="115000"/>
              </a:lnSpc>
              <a:spcBef>
                <a:spcPts val="1100"/>
              </a:spcBef>
              <a:buNone/>
              <a:tabLst>
                <a:tab algn="l" pos="0"/>
              </a:tabLst>
            </a:pPr>
            <a:r>
              <a:rPr b="0" lang="en-US" sz="1400" spc="-1" strike="noStrike">
                <a:solidFill>
                  <a:srgbClr val="303030"/>
                </a:solidFill>
                <a:highlight>
                  <a:srgbClr val="ffffff"/>
                </a:highlight>
                <a:latin typeface="Roboto"/>
                <a:ea typeface="Roboto"/>
              </a:rPr>
              <a:t>𝑘</a:t>
            </a:r>
            <a:endParaRPr b="0" lang="en-US" sz="1400" spc="-1" strike="noStrike">
              <a:latin typeface="Arial"/>
            </a:endParaRPr>
          </a:p>
          <a:p>
            <a:pPr>
              <a:lnSpc>
                <a:spcPct val="115000"/>
              </a:lnSpc>
              <a:spcBef>
                <a:spcPts val="1100"/>
              </a:spcBef>
              <a:buNone/>
              <a:tabLst>
                <a:tab algn="l" pos="0"/>
              </a:tabLst>
            </a:pPr>
            <a:r>
              <a:rPr b="0" lang="en-US" sz="1000" spc="-1" strike="noStrike">
                <a:solidFill>
                  <a:srgbClr val="303030"/>
                </a:solidFill>
                <a:highlight>
                  <a:srgbClr val="ffffff"/>
                </a:highlight>
                <a:latin typeface="Roboto"/>
                <a:ea typeface="Roboto"/>
              </a:rPr>
              <a:t>𝑖−</a:t>
            </a:r>
            <a:r>
              <a:rPr b="0" lang="en-US" sz="1000" spc="-1" strike="noStrike">
                <a:solidFill>
                  <a:srgbClr val="303030"/>
                </a:solidFill>
                <a:highlight>
                  <a:srgbClr val="ffffff"/>
                </a:highlight>
                <a:latin typeface="Roboto"/>
                <a:ea typeface="Roboto"/>
              </a:rPr>
              <a:t>1</a:t>
            </a:r>
            <a:endParaRPr b="0" lang="en-US" sz="1000" spc="-1" strike="noStrike">
              <a:latin typeface="Arial"/>
            </a:endParaRPr>
          </a:p>
          <a:p>
            <a:pPr>
              <a:lnSpc>
                <a:spcPct val="115000"/>
              </a:lnSpc>
              <a:spcBef>
                <a:spcPts val="1100"/>
              </a:spcBef>
              <a:buNone/>
              <a:tabLst>
                <a:tab algn="l" pos="0"/>
              </a:tabLst>
            </a:pPr>
            <a:r>
              <a:rPr b="0" lang="en-US" sz="1200" spc="-1" strike="noStrike">
                <a:solidFill>
                  <a:srgbClr val="303030"/>
                </a:solidFill>
                <a:highlight>
                  <a:srgbClr val="ffffff"/>
                </a:highlight>
                <a:latin typeface="Roboto"/>
                <a:ea typeface="Roboto"/>
              </a:rPr>
              <a:t>ki−1 nodes in one layer, and </a:t>
            </a:r>
            <a:endParaRPr b="0" lang="en-US" sz="1200" spc="-1" strike="noStrike">
              <a:latin typeface="Arial"/>
            </a:endParaRPr>
          </a:p>
          <a:p>
            <a:pPr>
              <a:lnSpc>
                <a:spcPct val="115000"/>
              </a:lnSpc>
              <a:spcBef>
                <a:spcPts val="1100"/>
              </a:spcBef>
              <a:buNone/>
              <a:tabLst>
                <a:tab algn="l" pos="0"/>
              </a:tabLst>
            </a:pPr>
            <a:r>
              <a:rPr b="0" lang="en-US" sz="1400" spc="-1" strike="noStrike">
                <a:solidFill>
                  <a:srgbClr val="303030"/>
                </a:solidFill>
                <a:highlight>
                  <a:srgbClr val="ffffff"/>
                </a:highlight>
                <a:latin typeface="Roboto"/>
                <a:ea typeface="Roboto"/>
              </a:rPr>
              <a:t>𝑘</a:t>
            </a:r>
            <a:endParaRPr b="0" lang="en-US" sz="1400" spc="-1" strike="noStrike">
              <a:latin typeface="Arial"/>
            </a:endParaRPr>
          </a:p>
          <a:p>
            <a:pPr>
              <a:lnSpc>
                <a:spcPct val="115000"/>
              </a:lnSpc>
              <a:spcBef>
                <a:spcPts val="1100"/>
              </a:spcBef>
              <a:buNone/>
              <a:tabLst>
                <a:tab algn="l" pos="0"/>
              </a:tabLst>
            </a:pPr>
            <a:r>
              <a:rPr b="0" lang="en-US" sz="1000" spc="-1" strike="noStrike">
                <a:solidFill>
                  <a:srgbClr val="303030"/>
                </a:solidFill>
                <a:highlight>
                  <a:srgbClr val="ffffff"/>
                </a:highlight>
                <a:latin typeface="Roboto"/>
                <a:ea typeface="Roboto"/>
              </a:rPr>
              <a:t>𝑖</a:t>
            </a:r>
            <a:endParaRPr b="0" lang="en-US" sz="1000" spc="-1" strike="noStrike">
              <a:latin typeface="Arial"/>
            </a:endParaRPr>
          </a:p>
          <a:p>
            <a:pPr>
              <a:lnSpc>
                <a:spcPct val="115000"/>
              </a:lnSpc>
              <a:spcBef>
                <a:spcPts val="1100"/>
              </a:spcBef>
              <a:buNone/>
              <a:tabLst>
                <a:tab algn="l" pos="0"/>
              </a:tabLst>
            </a:pPr>
            <a:r>
              <a:rPr b="0" lang="en-US" sz="1200" spc="-1" strike="noStrike">
                <a:solidFill>
                  <a:srgbClr val="303030"/>
                </a:solidFill>
                <a:highlight>
                  <a:srgbClr val="ffffff"/>
                </a:highlight>
                <a:latin typeface="Roboto"/>
                <a:ea typeface="Roboto"/>
              </a:rPr>
              <a:t>ki nodes in the following, then that matrix contains </a:t>
            </a:r>
            <a:endParaRPr b="0" lang="en-US" sz="1200" spc="-1" strike="noStrike">
              <a:latin typeface="Arial"/>
            </a:endParaRPr>
          </a:p>
          <a:p>
            <a:pPr>
              <a:lnSpc>
                <a:spcPct val="115000"/>
              </a:lnSpc>
              <a:spcBef>
                <a:spcPts val="1100"/>
              </a:spcBef>
              <a:buNone/>
              <a:tabLst>
                <a:tab algn="l" pos="0"/>
              </a:tabLst>
            </a:pPr>
            <a:r>
              <a:rPr b="0" lang="en-US" sz="1400" spc="-1" strike="noStrike">
                <a:solidFill>
                  <a:srgbClr val="303030"/>
                </a:solidFill>
                <a:highlight>
                  <a:srgbClr val="ffffff"/>
                </a:highlight>
                <a:latin typeface="Roboto"/>
                <a:ea typeface="Roboto"/>
              </a:rPr>
              <a:t>𝑘</a:t>
            </a:r>
            <a:endParaRPr b="0" lang="en-US" sz="1400" spc="-1" strike="noStrike">
              <a:latin typeface="Arial"/>
            </a:endParaRPr>
          </a:p>
          <a:p>
            <a:pPr>
              <a:lnSpc>
                <a:spcPct val="115000"/>
              </a:lnSpc>
              <a:spcBef>
                <a:spcPts val="1100"/>
              </a:spcBef>
              <a:buNone/>
              <a:tabLst>
                <a:tab algn="l" pos="0"/>
              </a:tabLst>
            </a:pPr>
            <a:r>
              <a:rPr b="0" lang="en-US" sz="1000" spc="-1" strike="noStrike">
                <a:solidFill>
                  <a:srgbClr val="303030"/>
                </a:solidFill>
                <a:highlight>
                  <a:srgbClr val="ffffff"/>
                </a:highlight>
                <a:latin typeface="Roboto"/>
                <a:ea typeface="Roboto"/>
              </a:rPr>
              <a:t>𝑖</a:t>
            </a:r>
            <a:endParaRPr b="0" lang="en-US" sz="1000" spc="-1" strike="noStrike">
              <a:latin typeface="Arial"/>
            </a:endParaRPr>
          </a:p>
          <a:p>
            <a:pPr>
              <a:lnSpc>
                <a:spcPct val="115000"/>
              </a:lnSpc>
              <a:spcBef>
                <a:spcPts val="1100"/>
              </a:spcBef>
              <a:buNone/>
              <a:tabLst>
                <a:tab algn="l" pos="0"/>
              </a:tabLst>
            </a:pPr>
            <a:r>
              <a:rPr b="0" lang="en-US" sz="1400" spc="-1" strike="noStrike">
                <a:solidFill>
                  <a:srgbClr val="303030"/>
                </a:solidFill>
                <a:highlight>
                  <a:srgbClr val="ffffff"/>
                </a:highlight>
                <a:latin typeface="Roboto"/>
                <a:ea typeface="Roboto"/>
              </a:rPr>
              <a:t>𝑘</a:t>
            </a:r>
            <a:endParaRPr b="0" lang="en-US" sz="1400" spc="-1" strike="noStrike">
              <a:latin typeface="Arial"/>
            </a:endParaRPr>
          </a:p>
          <a:p>
            <a:pPr>
              <a:lnSpc>
                <a:spcPct val="115000"/>
              </a:lnSpc>
              <a:spcBef>
                <a:spcPts val="1100"/>
              </a:spcBef>
              <a:buNone/>
              <a:tabLst>
                <a:tab algn="l" pos="0"/>
              </a:tabLst>
            </a:pPr>
            <a:r>
              <a:rPr b="0" lang="en-US" sz="1000" spc="-1" strike="noStrike">
                <a:solidFill>
                  <a:srgbClr val="303030"/>
                </a:solidFill>
                <a:highlight>
                  <a:srgbClr val="ffffff"/>
                </a:highlight>
                <a:latin typeface="Roboto"/>
                <a:ea typeface="Roboto"/>
              </a:rPr>
              <a:t>𝑖−</a:t>
            </a:r>
            <a:r>
              <a:rPr b="0" lang="en-US" sz="1000" spc="-1" strike="noStrike">
                <a:solidFill>
                  <a:srgbClr val="303030"/>
                </a:solidFill>
                <a:highlight>
                  <a:srgbClr val="ffffff"/>
                </a:highlight>
                <a:latin typeface="Roboto"/>
                <a:ea typeface="Roboto"/>
              </a:rPr>
              <a:t>1</a:t>
            </a:r>
            <a:endParaRPr b="0" lang="en-US" sz="1000" spc="-1" strike="noStrike">
              <a:latin typeface="Arial"/>
            </a:endParaRPr>
          </a:p>
          <a:p>
            <a:pPr>
              <a:lnSpc>
                <a:spcPct val="115000"/>
              </a:lnSpc>
              <a:spcBef>
                <a:spcPts val="1100"/>
              </a:spcBef>
              <a:buNone/>
              <a:tabLst>
                <a:tab algn="l" pos="0"/>
              </a:tabLst>
            </a:pPr>
            <a:r>
              <a:rPr b="0" lang="en-US" sz="1200" spc="-1" strike="noStrike">
                <a:solidFill>
                  <a:srgbClr val="303030"/>
                </a:solidFill>
                <a:highlight>
                  <a:srgbClr val="ffffff"/>
                </a:highlight>
                <a:latin typeface="Roboto"/>
                <a:ea typeface="Roboto"/>
              </a:rPr>
              <a:t>kiki−1 parameters, when we have layer widths in the 1000s that leads to millions of parameters.</a:t>
            </a:r>
            <a:endParaRPr b="0" lang="en-US" sz="1200" spc="-1" strike="noStrike">
              <a:latin typeface="Arial"/>
            </a:endParaRPr>
          </a:p>
          <a:p>
            <a:pPr>
              <a:lnSpc>
                <a:spcPct val="115000"/>
              </a:lnSpc>
              <a:spcBef>
                <a:spcPts val="1100"/>
              </a:spcBef>
              <a:buNone/>
              <a:tabLst>
                <a:tab algn="l" pos="0"/>
              </a:tabLst>
            </a:pPr>
            <a:r>
              <a:rPr b="0" lang="en-US" sz="1200" spc="-1" strike="noStrike">
                <a:solidFill>
                  <a:srgbClr val="303030"/>
                </a:solidFill>
                <a:highlight>
                  <a:srgbClr val="ffffff"/>
                </a:highlight>
                <a:latin typeface="Roboto"/>
                <a:ea typeface="Roboto"/>
              </a:rPr>
              <a:t>One proposed solution is known as </a:t>
            </a:r>
            <a:r>
              <a:rPr b="0" i="1" lang="en-US" sz="1200" spc="-1" strike="noStrike">
                <a:solidFill>
                  <a:srgbClr val="303030"/>
                </a:solidFill>
                <a:highlight>
                  <a:srgbClr val="ffffff"/>
                </a:highlight>
                <a:latin typeface="Roboto"/>
                <a:ea typeface="Roboto"/>
              </a:rPr>
              <a:t>dropout</a:t>
            </a:r>
            <a:r>
              <a:rPr b="0" lang="en-US" sz="1200" spc="-1" strike="noStrike">
                <a:solidFill>
                  <a:srgbClr val="303030"/>
                </a:solidFill>
                <a:highlight>
                  <a:srgbClr val="ffffff"/>
                </a:highlight>
                <a:latin typeface="Roboto"/>
                <a:ea typeface="Roboto"/>
              </a:rPr>
              <a:t> wIncluding the low rank decomposition of 𝐖 in the neural network, we obtain a new mathematical form. Effectively, we are adding additional latent layers, 𝐳, in between each of the existing hidden layers. In a neural network these are sometimes known as bottleneck layers.here only a sub-set of the neural network is trained at each iteration.</a:t>
            </a:r>
            <a:endParaRPr b="0" lang="en-US" sz="1200" spc="-1" strike="noStrike">
              <a:latin typeface="Arial"/>
            </a:endParaRPr>
          </a:p>
          <a:p>
            <a:pPr>
              <a:lnSpc>
                <a:spcPct val="115000"/>
              </a:lnSpc>
              <a:spcBef>
                <a:spcPts val="1100"/>
              </a:spcBef>
              <a:buNone/>
              <a:tabLst>
                <a:tab algn="l" pos="0"/>
              </a:tabLst>
            </a:pPr>
            <a:r>
              <a:rPr b="0" lang="en-US" sz="1200" spc="-1" strike="noStrike">
                <a:solidFill>
                  <a:srgbClr val="303030"/>
                </a:solidFill>
                <a:highlight>
                  <a:srgbClr val="ffffff"/>
                </a:highlight>
                <a:latin typeface="Roboto"/>
                <a:ea typeface="Roboto"/>
              </a:rPr>
              <a:t>Now if we replace each of these neural networks with a Gaussian process. This is equivalent to taking the limit as the width of each layer goes to infinity, while appropriately scaling down the outputs.</a:t>
            </a:r>
            <a:endParaRPr b="0" lang="en-US" sz="1200" spc="-1" strike="noStrike">
              <a:latin typeface="Arial"/>
            </a:endParaRPr>
          </a:p>
          <a:p>
            <a:pPr>
              <a:lnSpc>
                <a:spcPct val="115000"/>
              </a:lnSpc>
              <a:spcBef>
                <a:spcPts val="1100"/>
              </a:spcBef>
              <a:buNone/>
              <a:tabLst>
                <a:tab algn="l" pos="0"/>
              </a:tabLst>
            </a:pPr>
            <a:r>
              <a:rPr b="0" lang="en-US" sz="1200" spc="-1" strike="noStrike">
                <a:solidFill>
                  <a:srgbClr val="303030"/>
                </a:solidFill>
                <a:highlight>
                  <a:srgbClr val="ffffff"/>
                </a:highlight>
                <a:latin typeface="Roboto"/>
                <a:ea typeface="Roboto"/>
              </a:rPr>
              <a:t>Mathematically, a deep Gaussian process can be seen as a composite </a:t>
            </a:r>
            <a:r>
              <a:rPr b="0" i="1" lang="en-US" sz="1200" spc="-1" strike="noStrike">
                <a:solidFill>
                  <a:srgbClr val="303030"/>
                </a:solidFill>
                <a:highlight>
                  <a:srgbClr val="ffffff"/>
                </a:highlight>
                <a:latin typeface="Roboto"/>
                <a:ea typeface="Roboto"/>
              </a:rPr>
              <a:t>multivariate</a:t>
            </a:r>
            <a:r>
              <a:rPr b="0" lang="en-US" sz="1200" spc="-1" strike="noStrike">
                <a:solidFill>
                  <a:srgbClr val="303030"/>
                </a:solidFill>
                <a:highlight>
                  <a:srgbClr val="ffffff"/>
                </a:highlight>
                <a:latin typeface="Roboto"/>
                <a:ea typeface="Roboto"/>
              </a:rPr>
              <a:t> function,</a:t>
            </a:r>
            <a:endParaRPr b="0" lang="en-US" sz="1200" spc="-1" strike="noStrike">
              <a:latin typeface="Arial"/>
            </a:endParaRPr>
          </a:p>
          <a:p>
            <a:pPr>
              <a:lnSpc>
                <a:spcPct val="115000"/>
              </a:lnSpc>
              <a:buNone/>
              <a:tabLst>
                <a:tab algn="l" pos="0"/>
              </a:tabLst>
            </a:pPr>
            <a:r>
              <a:rPr b="0" lang="en-US" sz="1200" spc="-1" strike="noStrike">
                <a:solidFill>
                  <a:srgbClr val="303030"/>
                </a:solidFill>
                <a:highlight>
                  <a:srgbClr val="ffffff"/>
                </a:highlight>
                <a:latin typeface="Roboto"/>
                <a:ea typeface="Roboto"/>
              </a:rPr>
              <a:t>Or if we view it from the probabilistic perspective we can see that a deep Gaussian process is specifying a factorization of the joint density, the standard deep model takes the form of a Markov chain.</a:t>
            </a:r>
            <a:endParaRPr b="0" lang="en-US" sz="1200" spc="-1" strike="noStrike">
              <a:latin typeface="Arial"/>
            </a:endParaRPr>
          </a:p>
          <a:p>
            <a:pPr>
              <a:lnSpc>
                <a:spcPct val="115000"/>
              </a:lnSpc>
              <a:buNone/>
              <a:tabLst>
                <a:tab algn="l" pos="0"/>
              </a:tabLst>
            </a:pPr>
            <a:r>
              <a:rPr b="0" lang="en-US" sz="1200" spc="-1" strike="noStrike">
                <a:solidFill>
                  <a:srgbClr val="303030"/>
                </a:solidFill>
                <a:highlight>
                  <a:srgbClr val="ffffff"/>
                </a:highlight>
                <a:latin typeface="Roboto"/>
                <a:ea typeface="Roboto"/>
              </a:rPr>
              <a:t>If the result of composing many functions together is simply another function, then why do we bother? The key point is that we can change the class of functions we are modeling by composing in this manner. A Gaussian process is specifying a prior over functions, and one with a number of elegant properties. For example, the derivative process (if it exists) of a Gaussian process is also Gaussian distributed. That makes it easy to assimilate, for example, derivative observations. But that also might raise some alarm bells. That implies that the </a:t>
            </a:r>
            <a:r>
              <a:rPr b="0" i="1" lang="en-US" sz="1200" spc="-1" strike="noStrike">
                <a:solidFill>
                  <a:srgbClr val="303030"/>
                </a:solidFill>
                <a:highlight>
                  <a:srgbClr val="ffffff"/>
                </a:highlight>
                <a:latin typeface="Roboto"/>
                <a:ea typeface="Roboto"/>
              </a:rPr>
              <a:t>marginal derivative distribution</a:t>
            </a:r>
            <a:r>
              <a:rPr b="0" lang="en-US" sz="1200" spc="-1" strike="noStrike">
                <a:solidFill>
                  <a:srgbClr val="303030"/>
                </a:solidFill>
                <a:highlight>
                  <a:srgbClr val="ffffff"/>
                </a:highlight>
                <a:latin typeface="Roboto"/>
                <a:ea typeface="Roboto"/>
              </a:rPr>
              <a:t> is also Gaussian distributed. If that’s the case, then it means that functions which occasionally exhibit very large derivatives are hard to model with a Gaussian process. For example, a function with jumps in.</a:t>
            </a:r>
            <a:endParaRPr b="0" lang="en-US" sz="1200" spc="-1" strike="noStrike">
              <a:latin typeface="Arial"/>
            </a:endParaRPr>
          </a:p>
          <a:p>
            <a:pPr>
              <a:lnSpc>
                <a:spcPct val="115000"/>
              </a:lnSpc>
              <a:spcBef>
                <a:spcPts val="1100"/>
              </a:spcBef>
              <a:buNone/>
              <a:tabLst>
                <a:tab algn="l" pos="0"/>
              </a:tabLst>
            </a:pPr>
            <a:r>
              <a:rPr b="0" lang="en-US" sz="1200" spc="-1" strike="noStrike">
                <a:solidFill>
                  <a:srgbClr val="303030"/>
                </a:solidFill>
                <a:highlight>
                  <a:srgbClr val="ffffff"/>
                </a:highlight>
                <a:latin typeface="Roboto"/>
                <a:ea typeface="Roboto"/>
              </a:rPr>
              <a:t>A one off discontinuity is easy to model with a Gaussian process, or even multiple discontinuities. They can be introduced in the mean function, or independence can be forced between two covariance functions that apply in different areas of the input space. But in these cases we will need to specify the number of discontinuities and where they occur. In otherwords we need to </a:t>
            </a:r>
            <a:r>
              <a:rPr b="0" i="1" lang="en-US" sz="1200" spc="-1" strike="noStrike">
                <a:solidFill>
                  <a:srgbClr val="303030"/>
                </a:solidFill>
                <a:highlight>
                  <a:srgbClr val="ffffff"/>
                </a:highlight>
                <a:latin typeface="Roboto"/>
                <a:ea typeface="Roboto"/>
              </a:rPr>
              <a:t>parameterise</a:t>
            </a:r>
            <a:r>
              <a:rPr b="0" lang="en-US" sz="1200" spc="-1" strike="noStrike">
                <a:solidFill>
                  <a:srgbClr val="303030"/>
                </a:solidFill>
                <a:highlight>
                  <a:srgbClr val="ffffff"/>
                </a:highlight>
                <a:latin typeface="Roboto"/>
                <a:ea typeface="Roboto"/>
              </a:rPr>
              <a:t> the discontinuities. If we do not know the number of discontinuities and don’t wish to specify where they occur, i.e. if we want a non-parametric representation of discontinuities, then the standard Gaussian process doesn’t help.</a:t>
            </a:r>
            <a:endParaRPr b="0" lang="en-US" sz="1200" spc="-1" strike="noStrike">
              <a:latin typeface="Arial"/>
            </a:endParaRPr>
          </a:p>
          <a:p>
            <a:pPr>
              <a:lnSpc>
                <a:spcPct val="115000"/>
              </a:lnSpc>
              <a:spcBef>
                <a:spcPts val="1100"/>
              </a:spcBef>
              <a:buNone/>
              <a:tabLst>
                <a:tab algn="l" pos="0"/>
              </a:tabLst>
            </a:pPr>
            <a:r>
              <a:rPr b="0" lang="en-US" sz="1200" spc="-1" strike="noStrike">
                <a:solidFill>
                  <a:srgbClr val="303030"/>
                </a:solidFill>
                <a:highlight>
                  <a:srgbClr val="ffffff"/>
                </a:highlight>
                <a:latin typeface="Roboto"/>
                <a:ea typeface="Roboto"/>
              </a:rPr>
              <a:t>The deep Gaussian process leads to </a:t>
            </a:r>
            <a:r>
              <a:rPr b="0" i="1" lang="en-US" sz="1200" spc="-1" strike="noStrike">
                <a:solidFill>
                  <a:srgbClr val="303030"/>
                </a:solidFill>
                <a:highlight>
                  <a:srgbClr val="ffffff"/>
                </a:highlight>
                <a:latin typeface="Roboto"/>
                <a:ea typeface="Roboto"/>
              </a:rPr>
              <a:t>non-Gaussian</a:t>
            </a:r>
            <a:r>
              <a:rPr b="0" lang="en-US" sz="1200" spc="-1" strike="noStrike">
                <a:solidFill>
                  <a:srgbClr val="303030"/>
                </a:solidFill>
                <a:highlight>
                  <a:srgbClr val="ffffff"/>
                </a:highlight>
                <a:latin typeface="Roboto"/>
                <a:ea typeface="Roboto"/>
              </a:rPr>
              <a:t> models, and non-Gaussian characteristics in the covariance function. In effect, what we are proposing is that we change the properties of the functions we are considering by </a:t>
            </a:r>
            <a:r>
              <a:rPr b="0" i="1" lang="en-US" sz="1200" spc="-1" strike="noStrike">
                <a:solidFill>
                  <a:srgbClr val="303030"/>
                </a:solidFill>
                <a:highlight>
                  <a:srgbClr val="ffffff"/>
                </a:highlight>
                <a:latin typeface="Roboto"/>
                <a:ea typeface="Roboto"/>
              </a:rPr>
              <a:t>composing stochastic processes</a:t>
            </a:r>
            <a:r>
              <a:rPr b="0" lang="en-US" sz="1200" spc="-1" strike="noStrike">
                <a:solidFill>
                  <a:srgbClr val="303030"/>
                </a:solidFill>
                <a:highlight>
                  <a:srgbClr val="ffffff"/>
                </a:highlight>
                <a:latin typeface="Roboto"/>
                <a:ea typeface="Roboto"/>
              </a:rPr>
              <a:t>. This is an approach to creating new stochastic processes from well known processes</a:t>
            </a:r>
            <a:endParaRPr b="0" lang="en-US" sz="1200" spc="-1" strike="noStrike">
              <a:latin typeface="Arial"/>
            </a:endParaRPr>
          </a:p>
          <a:p>
            <a:pPr>
              <a:lnSpc>
                <a:spcPct val="115000"/>
              </a:lnSpc>
              <a:buNone/>
              <a:tabLst>
                <a:tab algn="l" pos="0"/>
              </a:tabLst>
            </a:pPr>
            <a:endParaRPr b="0" lang="en-US" sz="1200" spc="-1" strike="noStrike">
              <a:latin typeface="Arial"/>
            </a:endParaRPr>
          </a:p>
          <a:p>
            <a:pPr>
              <a:lnSpc>
                <a:spcPct val="115000"/>
              </a:lnSpc>
              <a:buNone/>
              <a:tabLst>
                <a:tab algn="l" pos="0"/>
              </a:tabLst>
            </a:pPr>
            <a:endParaRPr b="0" lang="en-US" sz="1200" spc="-1" strike="noStrike">
              <a:latin typeface="Arial"/>
            </a:endParaRPr>
          </a:p>
          <a:p>
            <a:pPr>
              <a:lnSpc>
                <a:spcPct val="115000"/>
              </a:lnSpc>
              <a:spcBef>
                <a:spcPts val="1100"/>
              </a:spcBef>
              <a:buNone/>
              <a:tabLst>
                <a:tab algn="l" pos="0"/>
              </a:tabLst>
            </a:pPr>
            <a:endParaRPr b="0" lang="en-US" sz="1200" spc="-1" strike="noStrike">
              <a:latin typeface="Arial"/>
            </a:endParaRPr>
          </a:p>
          <a:p>
            <a:pPr>
              <a:lnSpc>
                <a:spcPct val="100000"/>
              </a:lnSpc>
              <a:spcBef>
                <a:spcPts val="1100"/>
              </a:spcBef>
              <a:buNone/>
              <a:tabLst>
                <a:tab algn="l" pos="0"/>
              </a:tabLst>
            </a:pPr>
            <a:endParaRPr b="0" lang="en-US" sz="1200" spc="-1" strike="noStrike">
              <a:latin typeface="Arial"/>
            </a:endParaRPr>
          </a:p>
        </p:txBody>
      </p:sp>
      <p:sp>
        <p:nvSpPr>
          <p:cNvPr id="687" name="PlaceHolder 3"/>
          <p:cNvSpPr>
            <a:spLocks noGrp="1"/>
          </p:cNvSpPr>
          <p:nvPr>
            <p:ph type="sldNum" idx="45"/>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3F4C43AC-29E0-48A3-B155-F981BA1EF36A}"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PlaceHolder 1"/>
          <p:cNvSpPr>
            <a:spLocks noGrp="1"/>
          </p:cNvSpPr>
          <p:nvPr>
            <p:ph type="sldImg"/>
          </p:nvPr>
        </p:nvSpPr>
        <p:spPr>
          <a:xfrm>
            <a:off x="141120" y="768240"/>
            <a:ext cx="6816240" cy="3836520"/>
          </a:xfrm>
          <a:prstGeom prst="rect">
            <a:avLst/>
          </a:prstGeom>
          <a:ln w="0">
            <a:noFill/>
          </a:ln>
        </p:spPr>
      </p:sp>
      <p:sp>
        <p:nvSpPr>
          <p:cNvPr id="689"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We start by considering models that,  lie on the spectrum between neural networks (NNs) and Gaussian processes (GPs). Algorithms on the NN end of the spectrum fit a single function that they learn from a very large amount of data directly. GPs on the other hand can represent a distribution over a family of functions, which is constrained by an assumption on the functional form of the covariance between two points.</a:t>
            </a: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On this spectrum from NNs to GPs, neural processes remain closer to the neural end than most of the models mentioned above. By giving up on the explicit definition of a kernel NPs lose some of the mathematical guarantees of GPs, but trade this off for data-driven ‘priors’ and computational efficiency.</a:t>
            </a: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Meta-learning models share the fundamental motivations Figure 3. 1-D function regression. The plots show samples of curves conditioned on an increasing number of context points (1, 10 and 100 in each row respectively). The true underlying curve is shown in black and the context points as black circles. Each column corresponds to a different example. With only one observation the variance away from that context point is high between the sampled curves. As the number of context points increases the sampled curves increasingly resemble the ground truth curve and the overall variance is reduced. of NPs as they shift workload from training time to test time</a:t>
            </a: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15000"/>
              </a:lnSpc>
              <a:buNone/>
              <a:tabLst>
                <a:tab algn="l" pos="0"/>
              </a:tabLst>
            </a:pPr>
            <a:r>
              <a:rPr b="0" lang="en-US" sz="1200" spc="-1" strike="noStrike">
                <a:solidFill>
                  <a:srgbClr val="000000"/>
                </a:solidFill>
                <a:highlight>
                  <a:srgbClr val="ffffff"/>
                </a:highlight>
                <a:latin typeface="Roboto"/>
                <a:ea typeface="Roboto"/>
              </a:rPr>
              <a:t>It is well known in the machine learning community that models must be trained with a large number of examples before meaningful predictions can be made for unseen data. However, we do not always have enough data available to cater to this need: A sufficient amount of data may be expensive or even impossible to acquire. Nevertheless, there are good reasons to believe that this is not an inherent issue of learning. Humans are known to excel at generalizing after seeing only a few samples </a:t>
            </a:r>
            <a:endParaRPr b="0" lang="en-US" sz="1200" spc="-1" strike="noStrike">
              <a:latin typeface="Arial"/>
            </a:endParaRPr>
          </a:p>
          <a:p>
            <a:pPr>
              <a:lnSpc>
                <a:spcPct val="115000"/>
              </a:lnSpc>
              <a:spcBef>
                <a:spcPts val="1199"/>
              </a:spcBef>
              <a:buNone/>
              <a:tabLst>
                <a:tab algn="l" pos="0"/>
              </a:tabLst>
            </a:pPr>
            <a:r>
              <a:rPr b="0" lang="en-US" sz="900" spc="-1" strike="noStrike">
                <a:solidFill>
                  <a:srgbClr val="000000"/>
                </a:solidFill>
                <a:latin typeface="Roboto"/>
                <a:ea typeface="Roboto"/>
              </a:rPr>
              <a:t>[2]</a:t>
            </a:r>
            <a:endParaRPr b="0" lang="en-US" sz="900" spc="-1" strike="noStrike">
              <a:latin typeface="Arial"/>
            </a:endParaRPr>
          </a:p>
          <a:p>
            <a:pPr>
              <a:lnSpc>
                <a:spcPct val="100000"/>
              </a:lnSpc>
              <a:spcBef>
                <a:spcPts val="479"/>
              </a:spcBef>
              <a:buNone/>
              <a:tabLst>
                <a:tab algn="l" pos="0"/>
              </a:tabLst>
            </a:pPr>
            <a:r>
              <a:rPr b="0" lang="en-US" sz="1100" spc="-1" strike="noStrike">
                <a:solidFill>
                  <a:srgbClr val="000000"/>
                </a:solidFill>
                <a:latin typeface="Arial"/>
                <a:ea typeface="Arial"/>
              </a:rPr>
              <a:t>. It should, however, also be noted that humans do not learn novel concepts "in a vacuum"</a:t>
            </a:r>
            <a:endParaRPr b="0" lang="en-US" sz="1100" spc="-1" strike="noStrike">
              <a:latin typeface="Arial"/>
            </a:endParaRPr>
          </a:p>
          <a:p>
            <a:pPr>
              <a:lnSpc>
                <a:spcPct val="100000"/>
              </a:lnSpc>
              <a:spcBef>
                <a:spcPts val="479"/>
              </a:spcBef>
              <a:buNone/>
              <a:tabLst>
                <a:tab algn="l" pos="0"/>
              </a:tabLst>
            </a:pPr>
            <a:r>
              <a:rPr b="0" lang="en-US" sz="900" spc="-1" strike="noStrike">
                <a:solidFill>
                  <a:srgbClr val="000000"/>
                </a:solidFill>
                <a:latin typeface="Roboto"/>
                <a:ea typeface="Roboto"/>
              </a:rPr>
              <a:t>[3]</a:t>
            </a:r>
            <a:endParaRPr b="0" lang="en-US" sz="900" spc="-1" strike="noStrike">
              <a:latin typeface="Arial"/>
            </a:endParaRPr>
          </a:p>
          <a:p>
            <a:pPr>
              <a:lnSpc>
                <a:spcPct val="100000"/>
              </a:lnSpc>
              <a:spcBef>
                <a:spcPts val="479"/>
              </a:spcBef>
              <a:buNone/>
              <a:tabLst>
                <a:tab algn="l" pos="0"/>
              </a:tabLst>
            </a:pPr>
            <a:r>
              <a:rPr b="0" lang="en-US" sz="1100" spc="-1" strike="noStrike">
                <a:solidFill>
                  <a:srgbClr val="000000"/>
                </a:solidFill>
                <a:latin typeface="Arial"/>
                <a:ea typeface="Arial"/>
              </a:rPr>
              <a:t> </a:t>
            </a:r>
            <a:r>
              <a:rPr b="0" lang="en-US" sz="1100" spc="-1" strike="noStrike">
                <a:solidFill>
                  <a:srgbClr val="000000"/>
                </a:solidFill>
                <a:latin typeface="Arial"/>
                <a:ea typeface="Arial"/>
              </a:rPr>
              <a:t>but are based on a lot of prior knowledge having learned in other (similar) tasks. Enabling machine learning methods to achieve the same brings us a step closer to learning on humans' data- and energy-efficiency level. Consequently, we would require algorithms to do the following two things, already successfully implemented in humans:</a:t>
            </a:r>
            <a:endParaRPr b="0" lang="en-US" sz="1100" spc="-1" strike="noStrike">
              <a:latin typeface="Arial"/>
            </a:endParaRPr>
          </a:p>
          <a:p>
            <a:pPr marL="457200" indent="-304920">
              <a:lnSpc>
                <a:spcPct val="115000"/>
              </a:lnSpc>
              <a:buClr>
                <a:srgbClr val="000000"/>
              </a:buClr>
              <a:buFont typeface="Roboto"/>
              <a:buChar char="●"/>
              <a:tabLst>
                <a:tab algn="l" pos="0"/>
              </a:tabLst>
            </a:pPr>
            <a:r>
              <a:rPr b="0" lang="en-US" sz="1200" spc="-1" strike="noStrike">
                <a:solidFill>
                  <a:srgbClr val="000000"/>
                </a:solidFill>
                <a:highlight>
                  <a:srgbClr val="ffffff"/>
                </a:highlight>
                <a:latin typeface="Roboto"/>
                <a:ea typeface="Roboto"/>
              </a:rPr>
              <a:t>(a) Obtaining as much prior knowledge about the world as possible and</a:t>
            </a:r>
            <a:endParaRPr b="0" lang="en-US" sz="1200" spc="-1" strike="noStrike">
              <a:latin typeface="Arial"/>
            </a:endParaRPr>
          </a:p>
          <a:p>
            <a:pPr marL="457200" indent="-304920">
              <a:lnSpc>
                <a:spcPct val="115000"/>
              </a:lnSpc>
              <a:buClr>
                <a:srgbClr val="000000"/>
              </a:buClr>
              <a:buFont typeface="Roboto"/>
              <a:buChar char="●"/>
              <a:tabLst>
                <a:tab algn="l" pos="0"/>
              </a:tabLst>
            </a:pPr>
            <a:r>
              <a:rPr b="0" lang="en-US" sz="1200" spc="-1" strike="noStrike">
                <a:solidFill>
                  <a:srgbClr val="000000"/>
                </a:solidFill>
                <a:highlight>
                  <a:srgbClr val="ffffff"/>
                </a:highlight>
                <a:latin typeface="Roboto"/>
                <a:ea typeface="Roboto"/>
              </a:rPr>
              <a:t>(b) using that to generalize well on only a few samples.</a:t>
            </a:r>
            <a:endParaRPr b="0" lang="en-US" sz="1200" spc="-1" strike="noStrike">
              <a:latin typeface="Arial"/>
            </a:endParaRPr>
          </a:p>
          <a:p>
            <a:pPr>
              <a:lnSpc>
                <a:spcPct val="140000"/>
              </a:lnSpc>
              <a:spcBef>
                <a:spcPts val="2299"/>
              </a:spcBef>
              <a:buNone/>
              <a:tabLst>
                <a:tab algn="l" pos="0"/>
              </a:tabLst>
            </a:pPr>
            <a:r>
              <a:rPr b="1" lang="en-US" sz="1050" spc="-1" strike="noStrike">
                <a:solidFill>
                  <a:srgbClr val="000000"/>
                </a:solidFill>
                <a:highlight>
                  <a:srgbClr val="ffffff"/>
                </a:highlight>
                <a:latin typeface="Roboto"/>
                <a:ea typeface="Roboto"/>
              </a:rPr>
              <a:t>(A) OBTAINING PRIOR KNOWLEDGE</a:t>
            </a:r>
            <a:endParaRPr b="0" lang="en-US" sz="1050" spc="-1" strike="noStrike">
              <a:latin typeface="Arial"/>
            </a:endParaRPr>
          </a:p>
          <a:p>
            <a:pPr>
              <a:lnSpc>
                <a:spcPct val="115000"/>
              </a:lnSpc>
              <a:buNone/>
              <a:tabLst>
                <a:tab algn="l" pos="0"/>
              </a:tabLst>
            </a:pPr>
            <a:r>
              <a:rPr b="0" lang="en-US" sz="1200" spc="-1" strike="noStrike">
                <a:solidFill>
                  <a:srgbClr val="000000"/>
                </a:solidFill>
                <a:highlight>
                  <a:srgbClr val="ffffff"/>
                </a:highlight>
                <a:latin typeface="Roboto"/>
                <a:ea typeface="Roboto"/>
              </a:rPr>
              <a:t>While clearly, one sample is not enough for a model without prior knowledge, we can pretrain models on tasks that we assume to be similar to the target tasks. The idea in its core is to derive an inductive bias from a set of problem classes to perform better on other, newly encountered, problem-classes. This similarity assumption allows the model to collect meta-knowledge not obtained from a single task but the distribution of tasks. The learning of this meta-knowledge is called "meta-learning".</a:t>
            </a:r>
            <a:endParaRPr b="0" lang="en-US" sz="1200" spc="-1" strike="noStrike">
              <a:latin typeface="Arial"/>
            </a:endParaRPr>
          </a:p>
          <a:p>
            <a:pPr>
              <a:lnSpc>
                <a:spcPct val="140000"/>
              </a:lnSpc>
              <a:spcBef>
                <a:spcPts val="1199"/>
              </a:spcBef>
              <a:buNone/>
              <a:tabLst>
                <a:tab algn="l" pos="0"/>
              </a:tabLst>
            </a:pPr>
            <a:r>
              <a:rPr b="1" lang="en-US" sz="1050" spc="-1" strike="noStrike">
                <a:solidFill>
                  <a:srgbClr val="000000"/>
                </a:solidFill>
                <a:highlight>
                  <a:srgbClr val="ffffff"/>
                </a:highlight>
                <a:latin typeface="Roboto"/>
                <a:ea typeface="Roboto"/>
              </a:rPr>
              <a:t>(B) GENERALIZATION ON A FEW SAMPLES</a:t>
            </a:r>
            <a:endParaRPr b="0" lang="en-US" sz="1050" spc="-1" strike="noStrike">
              <a:latin typeface="Arial"/>
            </a:endParaRPr>
          </a:p>
          <a:p>
            <a:pPr>
              <a:lnSpc>
                <a:spcPct val="115000"/>
              </a:lnSpc>
              <a:buNone/>
              <a:tabLst>
                <a:tab algn="l" pos="0"/>
              </a:tabLst>
            </a:pPr>
            <a:r>
              <a:rPr b="0" lang="en-US" sz="1200" spc="-1" strike="noStrike">
                <a:solidFill>
                  <a:srgbClr val="000000"/>
                </a:solidFill>
                <a:highlight>
                  <a:srgbClr val="ffffff"/>
                </a:highlight>
                <a:latin typeface="Roboto"/>
                <a:ea typeface="Roboto"/>
              </a:rPr>
              <a:t>Achieving rapid convergence of machine learning models on a few samples is known as "few-shot learning". If you are presented with </a:t>
            </a:r>
            <a:endParaRPr b="0" lang="en-US" sz="1200" spc="-1" strike="noStrike">
              <a:latin typeface="Arial"/>
            </a:endParaRPr>
          </a:p>
          <a:p>
            <a:pPr>
              <a:lnSpc>
                <a:spcPct val="115000"/>
              </a:lnSpc>
              <a:spcBef>
                <a:spcPts val="1199"/>
              </a:spcBef>
              <a:buNone/>
              <a:tabLst>
                <a:tab algn="l" pos="0"/>
              </a:tabLst>
            </a:pPr>
            <a:r>
              <a:rPr b="0" lang="en-US" sz="1200" spc="-1" strike="noStrike">
                <a:solidFill>
                  <a:srgbClr val="000000"/>
                </a:solidFill>
                <a:highlight>
                  <a:srgbClr val="ffffff"/>
                </a:highlight>
                <a:latin typeface="Roboto"/>
                <a:ea typeface="Roboto"/>
              </a:rPr>
              <a:t>N</a:t>
            </a:r>
            <a:endParaRPr b="0" lang="en-US" sz="1200" spc="-1" strike="noStrike">
              <a:latin typeface="Arial"/>
            </a:endParaRPr>
          </a:p>
          <a:p>
            <a:pPr>
              <a:lnSpc>
                <a:spcPct val="115000"/>
              </a:lnSpc>
              <a:spcBef>
                <a:spcPts val="1199"/>
              </a:spcBef>
              <a:buNone/>
              <a:tabLst>
                <a:tab algn="l" pos="0"/>
              </a:tabLst>
            </a:pPr>
            <a:r>
              <a:rPr b="0" lang="en-US" sz="1200" spc="-1" strike="noStrike">
                <a:solidFill>
                  <a:srgbClr val="000000"/>
                </a:solidFill>
                <a:highlight>
                  <a:srgbClr val="ffffff"/>
                </a:highlight>
                <a:latin typeface="Roboto"/>
                <a:ea typeface="Roboto"/>
              </a:rPr>
              <a:t> </a:t>
            </a:r>
            <a:r>
              <a:rPr b="0" lang="en-US" sz="1200" spc="-1" strike="noStrike">
                <a:solidFill>
                  <a:srgbClr val="000000"/>
                </a:solidFill>
                <a:highlight>
                  <a:srgbClr val="ffffff"/>
                </a:highlight>
                <a:latin typeface="Roboto"/>
                <a:ea typeface="Roboto"/>
              </a:rPr>
              <a:t>samples and are expected to learn a classification problem with </a:t>
            </a:r>
            <a:endParaRPr b="0" lang="en-US" sz="1200" spc="-1" strike="noStrike">
              <a:latin typeface="Arial"/>
            </a:endParaRPr>
          </a:p>
          <a:p>
            <a:pPr>
              <a:lnSpc>
                <a:spcPct val="115000"/>
              </a:lnSpc>
              <a:spcBef>
                <a:spcPts val="1199"/>
              </a:spcBef>
              <a:buNone/>
              <a:tabLst>
                <a:tab algn="l" pos="0"/>
              </a:tabLst>
            </a:pPr>
            <a:r>
              <a:rPr b="0" lang="en-US" sz="1200" spc="-1" strike="noStrike">
                <a:solidFill>
                  <a:srgbClr val="000000"/>
                </a:solidFill>
                <a:highlight>
                  <a:srgbClr val="ffffff"/>
                </a:highlight>
                <a:latin typeface="Roboto"/>
                <a:ea typeface="Roboto"/>
              </a:rPr>
              <a:t>M</a:t>
            </a:r>
            <a:endParaRPr b="0" lang="en-US" sz="1200" spc="-1" strike="noStrike">
              <a:latin typeface="Arial"/>
            </a:endParaRPr>
          </a:p>
          <a:p>
            <a:pPr>
              <a:lnSpc>
                <a:spcPct val="115000"/>
              </a:lnSpc>
              <a:spcBef>
                <a:spcPts val="1199"/>
              </a:spcBef>
              <a:buNone/>
              <a:tabLst>
                <a:tab algn="l" pos="0"/>
              </a:tabLst>
            </a:pPr>
            <a:r>
              <a:rPr b="0" lang="en-US" sz="1200" spc="-1" strike="noStrike">
                <a:solidFill>
                  <a:srgbClr val="000000"/>
                </a:solidFill>
                <a:highlight>
                  <a:srgbClr val="ffffff"/>
                </a:highlight>
                <a:latin typeface="Roboto"/>
                <a:ea typeface="Roboto"/>
              </a:rPr>
              <a:t> </a:t>
            </a:r>
            <a:r>
              <a:rPr b="0" lang="en-US" sz="1200" spc="-1" strike="noStrike">
                <a:solidFill>
                  <a:srgbClr val="000000"/>
                </a:solidFill>
                <a:highlight>
                  <a:srgbClr val="ffffff"/>
                </a:highlight>
                <a:latin typeface="Roboto"/>
                <a:ea typeface="Roboto"/>
              </a:rPr>
              <a:t>classes, we speak of an </a:t>
            </a:r>
            <a:endParaRPr b="0" lang="en-US" sz="1200" spc="-1" strike="noStrike">
              <a:latin typeface="Arial"/>
            </a:endParaRPr>
          </a:p>
          <a:p>
            <a:pPr>
              <a:lnSpc>
                <a:spcPct val="115000"/>
              </a:lnSpc>
              <a:spcBef>
                <a:spcPts val="1199"/>
              </a:spcBef>
              <a:buNone/>
              <a:tabLst>
                <a:tab algn="l" pos="0"/>
              </a:tabLst>
            </a:pPr>
            <a:r>
              <a:rPr b="0" lang="en-US" sz="1200" spc="-1" strike="noStrike">
                <a:solidFill>
                  <a:srgbClr val="000000"/>
                </a:solidFill>
                <a:highlight>
                  <a:srgbClr val="ffffff"/>
                </a:highlight>
                <a:latin typeface="Roboto"/>
                <a:ea typeface="Roboto"/>
              </a:rPr>
              <a:t>M</a:t>
            </a:r>
            <a:endParaRPr b="0" lang="en-US" sz="1200" spc="-1" strike="noStrike">
              <a:latin typeface="Arial"/>
            </a:endParaRPr>
          </a:p>
          <a:p>
            <a:pPr>
              <a:lnSpc>
                <a:spcPct val="115000"/>
              </a:lnSpc>
              <a:spcBef>
                <a:spcPts val="1199"/>
              </a:spcBef>
              <a:buNone/>
              <a:tabLst>
                <a:tab algn="l" pos="0"/>
              </a:tabLst>
            </a:pPr>
            <a:r>
              <a:rPr b="0" lang="en-US" sz="1200" spc="-1" strike="noStrike">
                <a:solidFill>
                  <a:srgbClr val="000000"/>
                </a:solidFill>
                <a:highlight>
                  <a:srgbClr val="ffffff"/>
                </a:highlight>
                <a:latin typeface="Roboto"/>
                <a:ea typeface="Roboto"/>
              </a:rPr>
              <a:t>-way-</a:t>
            </a:r>
            <a:endParaRPr b="0" lang="en-US" sz="1200" spc="-1" strike="noStrike">
              <a:latin typeface="Arial"/>
            </a:endParaRPr>
          </a:p>
          <a:p>
            <a:pPr>
              <a:lnSpc>
                <a:spcPct val="115000"/>
              </a:lnSpc>
              <a:spcBef>
                <a:spcPts val="1199"/>
              </a:spcBef>
              <a:buNone/>
              <a:tabLst>
                <a:tab algn="l" pos="0"/>
              </a:tabLst>
            </a:pPr>
            <a:r>
              <a:rPr b="0" lang="en-US" sz="1200" spc="-1" strike="noStrike">
                <a:solidFill>
                  <a:srgbClr val="000000"/>
                </a:solidFill>
                <a:highlight>
                  <a:srgbClr val="ffffff"/>
                </a:highlight>
                <a:latin typeface="Roboto"/>
                <a:ea typeface="Roboto"/>
              </a:rPr>
              <a:t>N</a:t>
            </a:r>
            <a:endParaRPr b="0" lang="en-US" sz="1200" spc="-1" strike="noStrike">
              <a:latin typeface="Arial"/>
            </a:endParaRPr>
          </a:p>
          <a:p>
            <a:pPr>
              <a:lnSpc>
                <a:spcPct val="115000"/>
              </a:lnSpc>
              <a:spcBef>
                <a:spcPts val="1199"/>
              </a:spcBef>
              <a:buNone/>
              <a:tabLst>
                <a:tab algn="l" pos="0"/>
              </a:tabLst>
            </a:pPr>
            <a:r>
              <a:rPr b="0" lang="en-US" sz="1200" spc="-1" strike="noStrike">
                <a:solidFill>
                  <a:srgbClr val="000000"/>
                </a:solidFill>
                <a:highlight>
                  <a:srgbClr val="ffffff"/>
                </a:highlight>
                <a:latin typeface="Roboto"/>
                <a:ea typeface="Roboto"/>
              </a:rPr>
              <a:t>-shot problem</a:t>
            </a:r>
            <a:endParaRPr b="0" lang="en-US" sz="1200" spc="-1" strike="noStrike">
              <a:latin typeface="Arial"/>
            </a:endParaRPr>
          </a:p>
          <a:p>
            <a:pPr>
              <a:lnSpc>
                <a:spcPct val="100000"/>
              </a:lnSpc>
              <a:spcBef>
                <a:spcPts val="1199"/>
              </a:spcBef>
              <a:buNone/>
              <a:tabLst>
                <a:tab algn="l" pos="0"/>
              </a:tabLst>
            </a:pPr>
            <a:r>
              <a:rPr b="0" lang="en-US" sz="1600" spc="-1" strike="noStrike">
                <a:solidFill>
                  <a:srgbClr val="000000"/>
                </a:solidFill>
                <a:latin typeface="Calibri"/>
                <a:ea typeface="Calibri"/>
              </a:rPr>
              <a:t>In contemporary meta-learning vocabulary, NPs and GPs can be seen to be methods for ‘few-shot function estimation’.</a:t>
            </a: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Given target inputs </a:t>
            </a:r>
            <a:endParaRPr b="0" lang="en-US" sz="1150" spc="-1" strike="noStrike">
              <a:latin typeface="Arial"/>
            </a:endParaRPr>
          </a:p>
          <a:p>
            <a:pPr>
              <a:lnSpc>
                <a:spcPct val="115000"/>
              </a:lnSpc>
              <a:buNone/>
              <a:tabLst>
                <a:tab algn="l" pos="0"/>
              </a:tabLst>
            </a:pPr>
            <a:r>
              <a:rPr b="1" lang="en-US" sz="1300" spc="-1" strike="noStrike">
                <a:solidFill>
                  <a:srgbClr val="333333"/>
                </a:solidFill>
                <a:highlight>
                  <a:srgbClr val="ffffff"/>
                </a:highlight>
                <a:latin typeface="Lato"/>
                <a:ea typeface="Lato"/>
              </a:rPr>
              <a:t>𝐱</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xT, what we need is not a single prediction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𝑓</a:t>
            </a:r>
            <a:r>
              <a:rPr b="0" lang="en-US" sz="1300" spc="-1" strike="noStrike">
                <a:solidFill>
                  <a:srgbClr val="333333"/>
                </a:solidFill>
                <a:highlight>
                  <a:srgbClr val="ffffff"/>
                </a:highlight>
                <a:latin typeface="Lato"/>
                <a:ea typeface="Lato"/>
              </a:rPr>
              <a:t>(</a:t>
            </a:r>
            <a:endParaRPr b="0" lang="en-US" sz="1300" spc="-1" strike="noStrike">
              <a:latin typeface="Arial"/>
            </a:endParaRPr>
          </a:p>
          <a:p>
            <a:pPr>
              <a:lnSpc>
                <a:spcPct val="115000"/>
              </a:lnSpc>
              <a:buNone/>
              <a:tabLst>
                <a:tab algn="l" pos="0"/>
              </a:tabLst>
            </a:pPr>
            <a:r>
              <a:rPr b="1" lang="en-US" sz="1300" spc="-1" strike="noStrike">
                <a:solidFill>
                  <a:srgbClr val="333333"/>
                </a:solidFill>
                <a:highlight>
                  <a:srgbClr val="ffffff"/>
                </a:highlight>
                <a:latin typeface="Lato"/>
                <a:ea typeface="Lato"/>
              </a:rPr>
              <a:t>𝐱</a:t>
            </a:r>
            <a:endParaRPr b="0" lang="en-US" sz="130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f(xT;C), but rather a </a:t>
            </a:r>
            <a:r>
              <a:rPr b="0" i="1" lang="en-US" sz="1150" spc="-1" strike="noStrike">
                <a:solidFill>
                  <a:srgbClr val="333333"/>
                </a:solidFill>
                <a:highlight>
                  <a:srgbClr val="ffffff"/>
                </a:highlight>
                <a:latin typeface="Lato"/>
                <a:ea typeface="Lato"/>
              </a:rPr>
              <a:t>distribution over predictions</a:t>
            </a:r>
            <a:r>
              <a:rPr b="0" lang="en-US" sz="1150" spc="-1" strike="noStrike">
                <a:solidFill>
                  <a:srgbClr val="333333"/>
                </a:solidFill>
                <a:highlight>
                  <a:srgbClr val="ffffff"/>
                </a:highlight>
                <a:latin typeface="Lato"/>
                <a:ea typeface="Lato"/>
              </a:rPr>
              <a:t>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𝑝</a:t>
            </a:r>
            <a:r>
              <a:rPr b="0" lang="en-US" sz="1300" spc="-1" strike="noStrike">
                <a:solidFill>
                  <a:srgbClr val="333333"/>
                </a:solidFill>
                <a:highlight>
                  <a:srgbClr val="ffffff"/>
                </a:highlight>
                <a:latin typeface="Lato"/>
                <a:ea typeface="Lato"/>
              </a:rPr>
              <a:t>(</a:t>
            </a:r>
            <a:endParaRPr b="0" lang="en-US" sz="1300" spc="-1" strike="noStrike">
              <a:latin typeface="Arial"/>
            </a:endParaRPr>
          </a:p>
          <a:p>
            <a:pPr>
              <a:lnSpc>
                <a:spcPct val="115000"/>
              </a:lnSpc>
              <a:buNone/>
              <a:tabLst>
                <a:tab algn="l" pos="0"/>
              </a:tabLst>
            </a:pPr>
            <a:r>
              <a:rPr b="1" lang="en-US" sz="1300" spc="-1" strike="noStrike">
                <a:solidFill>
                  <a:srgbClr val="333333"/>
                </a:solidFill>
                <a:highlight>
                  <a:srgbClr val="ffffff"/>
                </a:highlight>
                <a:latin typeface="Lato"/>
                <a:ea typeface="Lato"/>
              </a:rPr>
              <a:t>𝐲</a:t>
            </a:r>
            <a:endParaRPr b="0" lang="en-US" sz="130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a:lnSpc>
                <a:spcPct val="115000"/>
              </a:lnSpc>
              <a:buNone/>
              <a:tabLst>
                <a:tab algn="l" pos="0"/>
              </a:tabLst>
            </a:pPr>
            <a:r>
              <a:rPr b="1" lang="en-US" sz="1300" spc="-1" strike="noStrike">
                <a:solidFill>
                  <a:srgbClr val="333333"/>
                </a:solidFill>
                <a:highlight>
                  <a:srgbClr val="ffffff"/>
                </a:highlight>
                <a:latin typeface="Lato"/>
                <a:ea typeface="Lato"/>
              </a:rPr>
              <a:t>𝐱</a:t>
            </a:r>
            <a:endParaRPr b="0" lang="en-US" sz="130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p(yT|xT;C). As long as these distributions are consistent with each other for different choices of </a:t>
            </a:r>
            <a:endParaRPr b="0" lang="en-US" sz="1150" spc="-1" strike="noStrike">
              <a:latin typeface="Arial"/>
            </a:endParaRPr>
          </a:p>
          <a:p>
            <a:pPr>
              <a:lnSpc>
                <a:spcPct val="115000"/>
              </a:lnSpc>
              <a:buNone/>
              <a:tabLst>
                <a:tab algn="l" pos="0"/>
              </a:tabLst>
            </a:pPr>
            <a:r>
              <a:rPr b="1" lang="en-US" sz="1300" spc="-1" strike="noStrike">
                <a:solidFill>
                  <a:srgbClr val="333333"/>
                </a:solidFill>
                <a:highlight>
                  <a:srgbClr val="ffffff"/>
                </a:highlight>
                <a:latin typeface="Lato"/>
                <a:ea typeface="Lato"/>
              </a:rPr>
              <a:t>𝐱</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xT, this is actually equivalent to specifying a distribution over </a:t>
            </a:r>
            <a:r>
              <a:rPr b="0" i="1" lang="en-US" sz="1150" spc="-1" strike="noStrike">
                <a:solidFill>
                  <a:srgbClr val="333333"/>
                </a:solidFill>
                <a:highlight>
                  <a:srgbClr val="ffffff"/>
                </a:highlight>
                <a:latin typeface="Lato"/>
                <a:ea typeface="Lato"/>
              </a:rPr>
              <a:t>functions</a:t>
            </a:r>
            <a:r>
              <a:rPr b="0" lang="en-US" sz="1150" spc="-1" strike="noStrike">
                <a:solidFill>
                  <a:srgbClr val="333333"/>
                </a:solidFill>
                <a:highlight>
                  <a:srgbClr val="ffffff"/>
                </a:highlight>
                <a:latin typeface="Lato"/>
                <a:ea typeface="Lato"/>
              </a:rPr>
              <a:t>,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𝑓</a:t>
            </a:r>
            <a:r>
              <a:rPr b="0" lang="en-US" sz="1300" spc="-1" strike="noStrike">
                <a:solidFill>
                  <a:srgbClr val="333333"/>
                </a:solidFill>
                <a:highlight>
                  <a:srgbClr val="ffffff"/>
                </a:highlight>
                <a:latin typeface="Lato"/>
                <a:ea typeface="Lato"/>
              </a:rPr>
              <a:t>(𝑥;)</a:t>
            </a:r>
            <a:endParaRPr b="0" lang="en-US" sz="1300" spc="-1" strike="noStrike">
              <a:latin typeface="Arial"/>
            </a:endParaRPr>
          </a:p>
          <a:p>
            <a:pPr>
              <a:lnSpc>
                <a:spcPct val="100000"/>
              </a:lnSpc>
              <a:spcBef>
                <a:spcPts val="479"/>
              </a:spcBef>
              <a:buNone/>
              <a:tabLst>
                <a:tab algn="l" pos="0"/>
              </a:tabLst>
            </a:pPr>
            <a:r>
              <a:rPr b="0" lang="en-US" sz="1150" spc="-1" strike="noStrike">
                <a:solidFill>
                  <a:srgbClr val="333333"/>
                </a:solidFill>
                <a:highlight>
                  <a:srgbClr val="ffffff"/>
                </a:highlight>
                <a:latin typeface="Lato"/>
                <a:ea typeface="Lato"/>
              </a:rPr>
              <a:t>f(x;C). In mathematics, this is known as a stochastic process (SP). Each predictor sampled from this distribution would represent a plausible interpolation of the data, and the diversity of the samples would reflect the </a:t>
            </a:r>
            <a:r>
              <a:rPr b="0" i="1" lang="en-US" sz="1150" spc="-1" strike="noStrike">
                <a:solidFill>
                  <a:srgbClr val="333333"/>
                </a:solidFill>
                <a:highlight>
                  <a:srgbClr val="ffffff"/>
                </a:highlight>
                <a:latin typeface="Lato"/>
                <a:ea typeface="Lato"/>
              </a:rPr>
              <a:t>uncertainty</a:t>
            </a:r>
            <a:r>
              <a:rPr b="0" lang="en-US" sz="1150" spc="-1" strike="noStrike">
                <a:solidFill>
                  <a:srgbClr val="333333"/>
                </a:solidFill>
                <a:highlight>
                  <a:srgbClr val="ffffff"/>
                </a:highlight>
                <a:latin typeface="Lato"/>
                <a:ea typeface="Lato"/>
              </a:rPr>
              <a:t> in our predictions — think back to </a:t>
            </a:r>
            <a:r>
              <a:rPr b="0" lang="en-US" sz="1150" spc="-1" strike="noStrike" u="sng">
                <a:solidFill>
                  <a:srgbClr val="0071bc"/>
                </a:solidFill>
                <a:highlight>
                  <a:srgbClr val="ffffff"/>
                </a:highlight>
                <a:uFillTx/>
                <a:latin typeface="Lato"/>
                <a:ea typeface="Lato"/>
                <a:hlinkClick r:id="rId1"/>
              </a:rPr>
              <a:t>Fig. 1</a:t>
            </a:r>
            <a:r>
              <a:rPr b="0" lang="en-US" sz="1150" spc="-1" strike="noStrike">
                <a:solidFill>
                  <a:srgbClr val="333333"/>
                </a:solidFill>
                <a:highlight>
                  <a:srgbClr val="ffffff"/>
                </a:highlight>
                <a:latin typeface="Lato"/>
                <a:ea typeface="Lato"/>
              </a:rPr>
              <a:t>. Hence, the NPF can be viewed as using neural networks to meta-learn a map from datasets to predictive stochastic processes. This is where the name Neural Process comes from, and is illustrated in the bottom right quadrant of </a:t>
            </a:r>
            <a:r>
              <a:rPr b="0" lang="en-US" sz="1150" spc="-1" strike="noStrike" u="sng">
                <a:solidFill>
                  <a:srgbClr val="0071bc"/>
                </a:solidFill>
                <a:highlight>
                  <a:srgbClr val="ffffff"/>
                </a:highlight>
                <a:uFillTx/>
                <a:latin typeface="Lato"/>
                <a:ea typeface="Lato"/>
                <a:hlinkClick r:id="rId2"/>
              </a:rPr>
              <a:t>Fig. 3</a:t>
            </a:r>
            <a:r>
              <a:rPr b="0" lang="en-US" sz="1150" spc="-1" strike="noStrike">
                <a:solidFill>
                  <a:srgbClr val="333333"/>
                </a:solidFill>
                <a:highlight>
                  <a:srgbClr val="ffffff"/>
                </a:highlight>
                <a:latin typeface="Lato"/>
                <a:ea typeface="Lato"/>
              </a:rPr>
              <a:t>.</a:t>
            </a:r>
            <a:endParaRPr b="0" lang="en-US" sz="11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NPs first map the entire context set to a representation,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𝑅</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R, using an encoder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Enc</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𝜃</a:t>
            </a:r>
            <a:endParaRPr b="0" lang="en-US" sz="9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Encθ. Specifically, the encoder is always going to be of form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Enc</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𝜃</a:t>
            </a:r>
            <a:endParaRPr b="0" lang="en-US" sz="95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()=𝜌</a:t>
            </a:r>
            <a:r>
              <a:rPr b="0" lang="en-US" sz="1450" spc="-1" strike="noStrike">
                <a:solidFill>
                  <a:srgbClr val="333333"/>
                </a:solidFill>
                <a:highlight>
                  <a:srgbClr val="ffffff"/>
                </a:highlight>
                <a:latin typeface="Lato"/>
                <a:ea typeface="Lato"/>
              </a:rPr>
              <a:t>(</a:t>
            </a:r>
            <a:endParaRPr b="0" lang="en-US" sz="145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marL="25560">
              <a:lnSpc>
                <a:spcPct val="115000"/>
              </a:lnSpc>
              <a:buNone/>
              <a:tabLst>
                <a:tab algn="l" pos="0"/>
              </a:tabLst>
            </a:pPr>
            <a:r>
              <a:rPr b="0" lang="en-US" sz="950" spc="-1" strike="noStrike">
                <a:solidFill>
                  <a:srgbClr val="333333"/>
                </a:solidFill>
                <a:highlight>
                  <a:srgbClr val="ffffff"/>
                </a:highlight>
                <a:latin typeface="Lato"/>
                <a:ea typeface="Lato"/>
              </a:rPr>
              <a:t>𝐶</a:t>
            </a:r>
            <a:endParaRPr b="0" lang="en-US" sz="950" spc="-1" strike="noStrike">
              <a:latin typeface="Arial"/>
            </a:endParaRPr>
          </a:p>
          <a:p>
            <a:pPr marL="25560">
              <a:lnSpc>
                <a:spcPct val="115000"/>
              </a:lnSpc>
              <a:buNone/>
              <a:tabLst>
                <a:tab algn="l" pos="0"/>
              </a:tabLst>
            </a:pPr>
            <a:r>
              <a:rPr b="0" lang="en-US" sz="950" spc="-1" strike="noStrike">
                <a:solidFill>
                  <a:srgbClr val="333333"/>
                </a:solidFill>
                <a:highlight>
                  <a:srgbClr val="ffffff"/>
                </a:highlight>
                <a:latin typeface="Lato"/>
                <a:ea typeface="Lato"/>
              </a:rPr>
              <a:t>𝑐</a:t>
            </a:r>
            <a:r>
              <a:rPr b="0" lang="en-US" sz="950" spc="-1" strike="noStrike">
                <a:solidFill>
                  <a:srgbClr val="333333"/>
                </a:solidFill>
                <a:highlight>
                  <a:srgbClr val="ffffff"/>
                </a:highlight>
                <a:latin typeface="Lato"/>
                <a:ea typeface="Lato"/>
              </a:rPr>
              <a:t>=1</a:t>
            </a:r>
            <a:endParaRPr b="0" lang="en-US" sz="95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𝜙</a:t>
            </a:r>
            <a:r>
              <a:rPr b="0" lang="en-US" sz="1300" spc="-1" strike="noStrike">
                <a:solidFill>
                  <a:srgbClr val="333333"/>
                </a:solidFill>
                <a:highlight>
                  <a:srgbClr val="ffffff"/>
                </a:highlight>
                <a:latin typeface="Lato"/>
                <a:ea typeface="Lato"/>
              </a:rPr>
              <a:t>(</a:t>
            </a:r>
            <a:endParaRPr b="0" lang="en-US" sz="130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𝑥</a:t>
            </a:r>
            <a:endParaRPr b="0" lang="en-US" sz="1300" spc="-1" strike="noStrike">
              <a:latin typeface="Arial"/>
            </a:endParaRPr>
          </a:p>
          <a:p>
            <a:pPr marL="25560">
              <a:lnSpc>
                <a:spcPct val="115000"/>
              </a:lnSpc>
              <a:buNone/>
              <a:tabLst>
                <a:tab algn="l" pos="0"/>
              </a:tabLst>
            </a:pPr>
            <a:r>
              <a:rPr b="0" lang="en-US" sz="950" spc="-1" strike="noStrike">
                <a:solidFill>
                  <a:srgbClr val="333333"/>
                </a:solidFill>
                <a:highlight>
                  <a:srgbClr val="ffffff"/>
                </a:highlight>
                <a:latin typeface="Lato"/>
                <a:ea typeface="Lato"/>
              </a:rPr>
              <a:t>(𝑐)</a:t>
            </a:r>
            <a:endParaRPr b="0" lang="en-US" sz="950" spc="-1" strike="noStrike">
              <a:latin typeface="Arial"/>
            </a:endParaRPr>
          </a:p>
          <a:p>
            <a:pPr marL="50760">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marL="50760">
              <a:lnSpc>
                <a:spcPct val="115000"/>
              </a:lnSpc>
              <a:buNone/>
              <a:tabLst>
                <a:tab algn="l" pos="0"/>
              </a:tabLst>
            </a:pPr>
            <a:r>
              <a:rPr b="0" lang="en-US" sz="1300" spc="-1" strike="noStrike">
                <a:solidFill>
                  <a:srgbClr val="333333"/>
                </a:solidFill>
                <a:highlight>
                  <a:srgbClr val="ffffff"/>
                </a:highlight>
                <a:latin typeface="Lato"/>
                <a:ea typeface="Lato"/>
              </a:rPr>
              <a:t>𝑦</a:t>
            </a:r>
            <a:endParaRPr b="0" lang="en-US" sz="1300" spc="-1" strike="noStrike">
              <a:latin typeface="Arial"/>
            </a:endParaRPr>
          </a:p>
          <a:p>
            <a:pPr marL="50760">
              <a:lnSpc>
                <a:spcPct val="115000"/>
              </a:lnSpc>
              <a:buNone/>
              <a:tabLst>
                <a:tab algn="l" pos="0"/>
              </a:tabLst>
            </a:pPr>
            <a:r>
              <a:rPr b="0" lang="en-US" sz="950" spc="-1" strike="noStrike">
                <a:solidFill>
                  <a:srgbClr val="333333"/>
                </a:solidFill>
                <a:highlight>
                  <a:srgbClr val="ffffff"/>
                </a:highlight>
                <a:latin typeface="Lato"/>
                <a:ea typeface="Lato"/>
              </a:rPr>
              <a:t>(𝑐)</a:t>
            </a:r>
            <a:endParaRPr b="0" lang="en-US" sz="9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a:t>
            </a:r>
            <a:r>
              <a:rPr b="0" lang="en-US" sz="1450" spc="-1" strike="noStrike">
                <a:solidFill>
                  <a:srgbClr val="333333"/>
                </a:solidFill>
                <a:highlight>
                  <a:srgbClr val="ffffff"/>
                </a:highlight>
                <a:latin typeface="Lato"/>
                <a:ea typeface="Lato"/>
              </a:rPr>
              <a:t>)</a:t>
            </a:r>
            <a:endParaRPr b="0" lang="en-US" sz="14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Encθ(C)=ρ(∑c=1Cϕ(x(c),y(c))) for appropriate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𝜌</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ρ and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𝜙</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ϕ, which are defined using neural networks. The sum operation in the encoder is key as it ensures permutation invariance — due to the commutativity of the sum operation — and that the resulting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𝑅</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R “lives” in the same space regardless of the number of context points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𝐶</a:t>
            </a:r>
            <a:endParaRPr b="0" lang="en-US" sz="1300" spc="-1" strike="noStrike">
              <a:latin typeface="Arial"/>
            </a:endParaRPr>
          </a:p>
          <a:p>
            <a:pPr>
              <a:lnSpc>
                <a:spcPct val="100000"/>
              </a:lnSpc>
              <a:spcBef>
                <a:spcPts val="479"/>
              </a:spcBef>
              <a:buNone/>
              <a:tabLst>
                <a:tab algn="l" pos="0"/>
              </a:tabLst>
            </a:pPr>
            <a:r>
              <a:rPr b="0" lang="en-US" sz="1150" spc="-1" strike="noStrike">
                <a:solidFill>
                  <a:srgbClr val="333333"/>
                </a:solidFill>
                <a:highlight>
                  <a:srgbClr val="ffffff"/>
                </a:highlight>
                <a:latin typeface="Lato"/>
                <a:ea typeface="Lato"/>
              </a:rPr>
              <a:t>C.</a:t>
            </a:r>
            <a:endParaRPr b="0" lang="en-US" sz="1150" spc="-1" strike="noStrike">
              <a:latin typeface="Arial"/>
            </a:endParaRPr>
          </a:p>
          <a:p>
            <a:pPr>
              <a:lnSpc>
                <a:spcPct val="100000"/>
              </a:lnSpc>
              <a:spcBef>
                <a:spcPts val="479"/>
              </a:spcBef>
              <a:buNone/>
              <a:tabLst>
                <a:tab algn="l" pos="0"/>
              </a:tabLst>
            </a:pPr>
            <a:endParaRPr b="0" lang="en-US" sz="11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We will call the decoder,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Dec</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𝜃</a:t>
            </a:r>
            <a:endParaRPr b="0" lang="en-US" sz="9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Decθ, the map parametrizing the predictive distribution using the target input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𝑥</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(𝑡)</a:t>
            </a:r>
            <a:endParaRPr b="0" lang="en-US" sz="9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x(t) and the encoding of the context set —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𝑅</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R in the case of the CNPF and (samples of)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𝑧</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z for the LNPF. Typically the predictive distribution is Gaussian meaning that the decoder predicts a mean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𝜇</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(𝑡)</a:t>
            </a:r>
            <a:endParaRPr b="0" lang="en-US" sz="9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μ(t) and a variance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𝜎</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2(𝑡)</a:t>
            </a:r>
            <a:endParaRPr b="0" lang="en-US" sz="950" spc="-1" strike="noStrike">
              <a:latin typeface="Arial"/>
            </a:endParaRPr>
          </a:p>
          <a:p>
            <a:pPr>
              <a:lnSpc>
                <a:spcPct val="100000"/>
              </a:lnSpc>
              <a:spcBef>
                <a:spcPts val="479"/>
              </a:spcBef>
              <a:buNone/>
              <a:tabLst>
                <a:tab algn="l" pos="0"/>
              </a:tabLst>
            </a:pPr>
            <a:r>
              <a:rPr b="0" lang="en-US" sz="1150" spc="-1" strike="noStrike">
                <a:solidFill>
                  <a:srgbClr val="333333"/>
                </a:solidFill>
                <a:highlight>
                  <a:srgbClr val="ffffff"/>
                </a:highlight>
                <a:latin typeface="Lato"/>
                <a:ea typeface="Lato"/>
              </a:rPr>
              <a:t>σ2(t). </a:t>
            </a:r>
            <a:endParaRPr b="0" lang="en-US" sz="1150" spc="-1" strike="noStrike">
              <a:latin typeface="Arial"/>
            </a:endParaRPr>
          </a:p>
        </p:txBody>
      </p:sp>
      <p:sp>
        <p:nvSpPr>
          <p:cNvPr id="690" name="PlaceHolder 3"/>
          <p:cNvSpPr>
            <a:spLocks noGrp="1"/>
          </p:cNvSpPr>
          <p:nvPr>
            <p:ph type="sldNum" idx="46"/>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D19BA7B6-7772-4744-B22E-B2F312760EC3}"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PlaceHolder 1"/>
          <p:cNvSpPr>
            <a:spLocks noGrp="1"/>
          </p:cNvSpPr>
          <p:nvPr>
            <p:ph type="sldImg"/>
          </p:nvPr>
        </p:nvSpPr>
        <p:spPr>
          <a:xfrm>
            <a:off x="141120" y="768240"/>
            <a:ext cx="6816240" cy="3836520"/>
          </a:xfrm>
          <a:prstGeom prst="rect">
            <a:avLst/>
          </a:prstGeom>
          <a:ln w="0">
            <a:noFill/>
          </a:ln>
        </p:spPr>
      </p:sp>
      <p:sp>
        <p:nvSpPr>
          <p:cNvPr id="692" name="PlaceHolder 2"/>
          <p:cNvSpPr>
            <a:spLocks noGrp="1"/>
          </p:cNvSpPr>
          <p:nvPr>
            <p:ph type="body"/>
          </p:nvPr>
        </p:nvSpPr>
        <p:spPr>
          <a:xfrm>
            <a:off x="709560" y="4861080"/>
            <a:ext cx="5679720" cy="4605120"/>
          </a:xfrm>
          <a:prstGeom prst="rect">
            <a:avLst/>
          </a:prstGeom>
          <a:noFill/>
          <a:ln w="0">
            <a:noFill/>
          </a:ln>
        </p:spPr>
        <p:txBody>
          <a:bodyPr lIns="99000" rIns="99000" tIns="49680" bIns="49680" anchor="t">
            <a:noAutofit/>
          </a:bodyPr>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We start by considering models that,  lie on the spectrum between neural networks (NNs) and Gaussian processes (GPs). Algorithms on the NN end of the spectrum fit a single function that they learn from a very large amount of data directly. GPs on the other hand can represent a distribution over a family of functions, which is constrained by an assumption on the functional form of the covariance between two points.</a:t>
            </a: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On this spectrum from NNs to GPs, neural processes remain closer to the neural end than most of the models mentioned above. By giving up on the explicit definition of a kernel NPs lose some of the mathematical guarantees of GPs, but trade this off for data-driven ‘priors’ and computational efficiency.</a:t>
            </a: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r>
              <a:rPr b="0" lang="en-US" sz="1600" spc="-1" strike="noStrike">
                <a:solidFill>
                  <a:srgbClr val="000000"/>
                </a:solidFill>
                <a:latin typeface="Calibri"/>
                <a:ea typeface="Calibri"/>
              </a:rPr>
              <a:t>Meta-learning models share the fundamental motivations Figure 3. 1-D function regression. The plots show samples of curves conditioned on an increasing number of context points (1, 10 and 100 in each row respectively). The true underlying curve is shown in black and the context points as black circles. Each column corresponds to a different example. With only one observation the variance away from that context point is high between the sampled curves. As the number of context points increases the sampled curves increasingly resemble the ground truth curve and the overall variance is reduced. of NPs as they shift workload from training time to test time</a:t>
            </a: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15000"/>
              </a:lnSpc>
              <a:buNone/>
              <a:tabLst>
                <a:tab algn="l" pos="0"/>
              </a:tabLst>
            </a:pPr>
            <a:r>
              <a:rPr b="0" lang="en-US" sz="1200" spc="-1" strike="noStrike">
                <a:solidFill>
                  <a:srgbClr val="000000"/>
                </a:solidFill>
                <a:highlight>
                  <a:srgbClr val="ffffff"/>
                </a:highlight>
                <a:latin typeface="Roboto"/>
                <a:ea typeface="Roboto"/>
              </a:rPr>
              <a:t>It is well known in the machine learning community that models must be trained with a large number of examples before meaningful predictions can be made for unseen data. However, we do not always have enough data available to cater to this need: A sufficient amount of data may be expensive or even impossible to acquire. Nevertheless, there are good reasons to believe that this is not an inherent issue of learning. Humans are known to excel at generalizing after seeing only a few samples </a:t>
            </a:r>
            <a:endParaRPr b="0" lang="en-US" sz="1200" spc="-1" strike="noStrike">
              <a:latin typeface="Arial"/>
            </a:endParaRPr>
          </a:p>
          <a:p>
            <a:pPr>
              <a:lnSpc>
                <a:spcPct val="115000"/>
              </a:lnSpc>
              <a:spcBef>
                <a:spcPts val="1199"/>
              </a:spcBef>
              <a:buNone/>
              <a:tabLst>
                <a:tab algn="l" pos="0"/>
              </a:tabLst>
            </a:pPr>
            <a:r>
              <a:rPr b="0" lang="en-US" sz="900" spc="-1" strike="noStrike">
                <a:solidFill>
                  <a:srgbClr val="000000"/>
                </a:solidFill>
                <a:latin typeface="Roboto"/>
                <a:ea typeface="Roboto"/>
              </a:rPr>
              <a:t>[2]</a:t>
            </a:r>
            <a:endParaRPr b="0" lang="en-US" sz="900" spc="-1" strike="noStrike">
              <a:latin typeface="Arial"/>
            </a:endParaRPr>
          </a:p>
          <a:p>
            <a:pPr>
              <a:lnSpc>
                <a:spcPct val="100000"/>
              </a:lnSpc>
              <a:spcBef>
                <a:spcPts val="479"/>
              </a:spcBef>
              <a:buNone/>
              <a:tabLst>
                <a:tab algn="l" pos="0"/>
              </a:tabLst>
            </a:pPr>
            <a:r>
              <a:rPr b="0" lang="en-US" sz="1100" spc="-1" strike="noStrike">
                <a:solidFill>
                  <a:srgbClr val="000000"/>
                </a:solidFill>
                <a:latin typeface="Arial"/>
                <a:ea typeface="Arial"/>
              </a:rPr>
              <a:t>. It should, however, also be noted that humans do not learn novel concepts "in a vacuum"</a:t>
            </a:r>
            <a:endParaRPr b="0" lang="en-US" sz="1100" spc="-1" strike="noStrike">
              <a:latin typeface="Arial"/>
            </a:endParaRPr>
          </a:p>
          <a:p>
            <a:pPr>
              <a:lnSpc>
                <a:spcPct val="100000"/>
              </a:lnSpc>
              <a:spcBef>
                <a:spcPts val="479"/>
              </a:spcBef>
              <a:buNone/>
              <a:tabLst>
                <a:tab algn="l" pos="0"/>
              </a:tabLst>
            </a:pPr>
            <a:r>
              <a:rPr b="0" lang="en-US" sz="900" spc="-1" strike="noStrike">
                <a:solidFill>
                  <a:srgbClr val="000000"/>
                </a:solidFill>
                <a:latin typeface="Roboto"/>
                <a:ea typeface="Roboto"/>
              </a:rPr>
              <a:t>[3]</a:t>
            </a:r>
            <a:endParaRPr b="0" lang="en-US" sz="900" spc="-1" strike="noStrike">
              <a:latin typeface="Arial"/>
            </a:endParaRPr>
          </a:p>
          <a:p>
            <a:pPr>
              <a:lnSpc>
                <a:spcPct val="100000"/>
              </a:lnSpc>
              <a:spcBef>
                <a:spcPts val="479"/>
              </a:spcBef>
              <a:buNone/>
              <a:tabLst>
                <a:tab algn="l" pos="0"/>
              </a:tabLst>
            </a:pPr>
            <a:r>
              <a:rPr b="0" lang="en-US" sz="1100" spc="-1" strike="noStrike">
                <a:solidFill>
                  <a:srgbClr val="000000"/>
                </a:solidFill>
                <a:latin typeface="Arial"/>
                <a:ea typeface="Arial"/>
              </a:rPr>
              <a:t> </a:t>
            </a:r>
            <a:r>
              <a:rPr b="0" lang="en-US" sz="1100" spc="-1" strike="noStrike">
                <a:solidFill>
                  <a:srgbClr val="000000"/>
                </a:solidFill>
                <a:latin typeface="Arial"/>
                <a:ea typeface="Arial"/>
              </a:rPr>
              <a:t>but are based on a lot of prior knowledge having learned in other (similar) tasks. Enabling machine learning methods to achieve the same brings us a step closer to learning on humans' data- and energy-efficiency level. Consequently, we would require algorithms to do the following two things, already successfully implemented in humans:</a:t>
            </a:r>
            <a:endParaRPr b="0" lang="en-US" sz="1100" spc="-1" strike="noStrike">
              <a:latin typeface="Arial"/>
            </a:endParaRPr>
          </a:p>
          <a:p>
            <a:pPr marL="457200" indent="-304920">
              <a:lnSpc>
                <a:spcPct val="115000"/>
              </a:lnSpc>
              <a:buClr>
                <a:srgbClr val="000000"/>
              </a:buClr>
              <a:buFont typeface="Roboto"/>
              <a:buChar char="●"/>
              <a:tabLst>
                <a:tab algn="l" pos="0"/>
              </a:tabLst>
            </a:pPr>
            <a:r>
              <a:rPr b="0" lang="en-US" sz="1200" spc="-1" strike="noStrike">
                <a:solidFill>
                  <a:srgbClr val="000000"/>
                </a:solidFill>
                <a:highlight>
                  <a:srgbClr val="ffffff"/>
                </a:highlight>
                <a:latin typeface="Roboto"/>
                <a:ea typeface="Roboto"/>
              </a:rPr>
              <a:t>(a) Obtaining as much prior knowledge about the world as possible and</a:t>
            </a:r>
            <a:endParaRPr b="0" lang="en-US" sz="1200" spc="-1" strike="noStrike">
              <a:latin typeface="Arial"/>
            </a:endParaRPr>
          </a:p>
          <a:p>
            <a:pPr marL="457200" indent="-304920">
              <a:lnSpc>
                <a:spcPct val="115000"/>
              </a:lnSpc>
              <a:buClr>
                <a:srgbClr val="000000"/>
              </a:buClr>
              <a:buFont typeface="Roboto"/>
              <a:buChar char="●"/>
              <a:tabLst>
                <a:tab algn="l" pos="0"/>
              </a:tabLst>
            </a:pPr>
            <a:r>
              <a:rPr b="0" lang="en-US" sz="1200" spc="-1" strike="noStrike">
                <a:solidFill>
                  <a:srgbClr val="000000"/>
                </a:solidFill>
                <a:highlight>
                  <a:srgbClr val="ffffff"/>
                </a:highlight>
                <a:latin typeface="Roboto"/>
                <a:ea typeface="Roboto"/>
              </a:rPr>
              <a:t>(b) using that to generalize well on only a few samples.</a:t>
            </a:r>
            <a:endParaRPr b="0" lang="en-US" sz="1200" spc="-1" strike="noStrike">
              <a:latin typeface="Arial"/>
            </a:endParaRPr>
          </a:p>
          <a:p>
            <a:pPr>
              <a:lnSpc>
                <a:spcPct val="140000"/>
              </a:lnSpc>
              <a:spcBef>
                <a:spcPts val="2299"/>
              </a:spcBef>
              <a:buNone/>
              <a:tabLst>
                <a:tab algn="l" pos="0"/>
              </a:tabLst>
            </a:pPr>
            <a:r>
              <a:rPr b="1" lang="en-US" sz="1050" spc="-1" strike="noStrike">
                <a:solidFill>
                  <a:srgbClr val="000000"/>
                </a:solidFill>
                <a:highlight>
                  <a:srgbClr val="ffffff"/>
                </a:highlight>
                <a:latin typeface="Roboto"/>
                <a:ea typeface="Roboto"/>
              </a:rPr>
              <a:t>(A) OBTAINING PRIOR KNOWLEDGE</a:t>
            </a:r>
            <a:endParaRPr b="0" lang="en-US" sz="1050" spc="-1" strike="noStrike">
              <a:latin typeface="Arial"/>
            </a:endParaRPr>
          </a:p>
          <a:p>
            <a:pPr>
              <a:lnSpc>
                <a:spcPct val="115000"/>
              </a:lnSpc>
              <a:buNone/>
              <a:tabLst>
                <a:tab algn="l" pos="0"/>
              </a:tabLst>
            </a:pPr>
            <a:r>
              <a:rPr b="0" lang="en-US" sz="1200" spc="-1" strike="noStrike">
                <a:solidFill>
                  <a:srgbClr val="000000"/>
                </a:solidFill>
                <a:highlight>
                  <a:srgbClr val="ffffff"/>
                </a:highlight>
                <a:latin typeface="Roboto"/>
                <a:ea typeface="Roboto"/>
              </a:rPr>
              <a:t>While clearly, one sample is not enough for a model without prior knowledge, we can pretrain models on tasks that we assume to be similar to the target tasks. The idea in its core is to derive an inductive bias from a set of problem classes to perform better on other, newly encountered, problem-classes. This similarity assumption allows the model to collect meta-knowledge not obtained from a single task but the distribution of tasks. The learning of this meta-knowledge is called "meta-learning".</a:t>
            </a:r>
            <a:endParaRPr b="0" lang="en-US" sz="1200" spc="-1" strike="noStrike">
              <a:latin typeface="Arial"/>
            </a:endParaRPr>
          </a:p>
          <a:p>
            <a:pPr>
              <a:lnSpc>
                <a:spcPct val="140000"/>
              </a:lnSpc>
              <a:spcBef>
                <a:spcPts val="1199"/>
              </a:spcBef>
              <a:buNone/>
              <a:tabLst>
                <a:tab algn="l" pos="0"/>
              </a:tabLst>
            </a:pPr>
            <a:r>
              <a:rPr b="1" lang="en-US" sz="1050" spc="-1" strike="noStrike">
                <a:solidFill>
                  <a:srgbClr val="000000"/>
                </a:solidFill>
                <a:highlight>
                  <a:srgbClr val="ffffff"/>
                </a:highlight>
                <a:latin typeface="Roboto"/>
                <a:ea typeface="Roboto"/>
              </a:rPr>
              <a:t>(B) GENERALIZATION ON A FEW SAMPLES</a:t>
            </a:r>
            <a:endParaRPr b="0" lang="en-US" sz="1050" spc="-1" strike="noStrike">
              <a:latin typeface="Arial"/>
            </a:endParaRPr>
          </a:p>
          <a:p>
            <a:pPr>
              <a:lnSpc>
                <a:spcPct val="115000"/>
              </a:lnSpc>
              <a:buNone/>
              <a:tabLst>
                <a:tab algn="l" pos="0"/>
              </a:tabLst>
            </a:pPr>
            <a:r>
              <a:rPr b="0" lang="en-US" sz="1200" spc="-1" strike="noStrike">
                <a:solidFill>
                  <a:srgbClr val="000000"/>
                </a:solidFill>
                <a:highlight>
                  <a:srgbClr val="ffffff"/>
                </a:highlight>
                <a:latin typeface="Roboto"/>
                <a:ea typeface="Roboto"/>
              </a:rPr>
              <a:t>Achieving rapid convergence of machine learning models on a few samples is known as "few-shot learning". If you are presented with </a:t>
            </a:r>
            <a:endParaRPr b="0" lang="en-US" sz="1200" spc="-1" strike="noStrike">
              <a:latin typeface="Arial"/>
            </a:endParaRPr>
          </a:p>
          <a:p>
            <a:pPr>
              <a:lnSpc>
                <a:spcPct val="115000"/>
              </a:lnSpc>
              <a:spcBef>
                <a:spcPts val="1199"/>
              </a:spcBef>
              <a:buNone/>
              <a:tabLst>
                <a:tab algn="l" pos="0"/>
              </a:tabLst>
            </a:pPr>
            <a:r>
              <a:rPr b="0" lang="en-US" sz="1200" spc="-1" strike="noStrike">
                <a:solidFill>
                  <a:srgbClr val="000000"/>
                </a:solidFill>
                <a:highlight>
                  <a:srgbClr val="ffffff"/>
                </a:highlight>
                <a:latin typeface="Roboto"/>
                <a:ea typeface="Roboto"/>
              </a:rPr>
              <a:t>N</a:t>
            </a:r>
            <a:endParaRPr b="0" lang="en-US" sz="1200" spc="-1" strike="noStrike">
              <a:latin typeface="Arial"/>
            </a:endParaRPr>
          </a:p>
          <a:p>
            <a:pPr>
              <a:lnSpc>
                <a:spcPct val="115000"/>
              </a:lnSpc>
              <a:spcBef>
                <a:spcPts val="1199"/>
              </a:spcBef>
              <a:buNone/>
              <a:tabLst>
                <a:tab algn="l" pos="0"/>
              </a:tabLst>
            </a:pPr>
            <a:r>
              <a:rPr b="0" lang="en-US" sz="1200" spc="-1" strike="noStrike">
                <a:solidFill>
                  <a:srgbClr val="000000"/>
                </a:solidFill>
                <a:highlight>
                  <a:srgbClr val="ffffff"/>
                </a:highlight>
                <a:latin typeface="Roboto"/>
                <a:ea typeface="Roboto"/>
              </a:rPr>
              <a:t> </a:t>
            </a:r>
            <a:r>
              <a:rPr b="0" lang="en-US" sz="1200" spc="-1" strike="noStrike">
                <a:solidFill>
                  <a:srgbClr val="000000"/>
                </a:solidFill>
                <a:highlight>
                  <a:srgbClr val="ffffff"/>
                </a:highlight>
                <a:latin typeface="Roboto"/>
                <a:ea typeface="Roboto"/>
              </a:rPr>
              <a:t>samples and are expected to learn a classification problem with </a:t>
            </a:r>
            <a:endParaRPr b="0" lang="en-US" sz="1200" spc="-1" strike="noStrike">
              <a:latin typeface="Arial"/>
            </a:endParaRPr>
          </a:p>
          <a:p>
            <a:pPr>
              <a:lnSpc>
                <a:spcPct val="115000"/>
              </a:lnSpc>
              <a:spcBef>
                <a:spcPts val="1199"/>
              </a:spcBef>
              <a:buNone/>
              <a:tabLst>
                <a:tab algn="l" pos="0"/>
              </a:tabLst>
            </a:pPr>
            <a:r>
              <a:rPr b="0" lang="en-US" sz="1200" spc="-1" strike="noStrike">
                <a:solidFill>
                  <a:srgbClr val="000000"/>
                </a:solidFill>
                <a:highlight>
                  <a:srgbClr val="ffffff"/>
                </a:highlight>
                <a:latin typeface="Roboto"/>
                <a:ea typeface="Roboto"/>
              </a:rPr>
              <a:t>M</a:t>
            </a:r>
            <a:endParaRPr b="0" lang="en-US" sz="1200" spc="-1" strike="noStrike">
              <a:latin typeface="Arial"/>
            </a:endParaRPr>
          </a:p>
          <a:p>
            <a:pPr>
              <a:lnSpc>
                <a:spcPct val="115000"/>
              </a:lnSpc>
              <a:spcBef>
                <a:spcPts val="1199"/>
              </a:spcBef>
              <a:buNone/>
              <a:tabLst>
                <a:tab algn="l" pos="0"/>
              </a:tabLst>
            </a:pPr>
            <a:r>
              <a:rPr b="0" lang="en-US" sz="1200" spc="-1" strike="noStrike">
                <a:solidFill>
                  <a:srgbClr val="000000"/>
                </a:solidFill>
                <a:highlight>
                  <a:srgbClr val="ffffff"/>
                </a:highlight>
                <a:latin typeface="Roboto"/>
                <a:ea typeface="Roboto"/>
              </a:rPr>
              <a:t> </a:t>
            </a:r>
            <a:r>
              <a:rPr b="0" lang="en-US" sz="1200" spc="-1" strike="noStrike">
                <a:solidFill>
                  <a:srgbClr val="000000"/>
                </a:solidFill>
                <a:highlight>
                  <a:srgbClr val="ffffff"/>
                </a:highlight>
                <a:latin typeface="Roboto"/>
                <a:ea typeface="Roboto"/>
              </a:rPr>
              <a:t>classes, we speak of an </a:t>
            </a:r>
            <a:endParaRPr b="0" lang="en-US" sz="1200" spc="-1" strike="noStrike">
              <a:latin typeface="Arial"/>
            </a:endParaRPr>
          </a:p>
          <a:p>
            <a:pPr>
              <a:lnSpc>
                <a:spcPct val="115000"/>
              </a:lnSpc>
              <a:spcBef>
                <a:spcPts val="1199"/>
              </a:spcBef>
              <a:buNone/>
              <a:tabLst>
                <a:tab algn="l" pos="0"/>
              </a:tabLst>
            </a:pPr>
            <a:r>
              <a:rPr b="0" lang="en-US" sz="1200" spc="-1" strike="noStrike">
                <a:solidFill>
                  <a:srgbClr val="000000"/>
                </a:solidFill>
                <a:highlight>
                  <a:srgbClr val="ffffff"/>
                </a:highlight>
                <a:latin typeface="Roboto"/>
                <a:ea typeface="Roboto"/>
              </a:rPr>
              <a:t>M</a:t>
            </a:r>
            <a:endParaRPr b="0" lang="en-US" sz="1200" spc="-1" strike="noStrike">
              <a:latin typeface="Arial"/>
            </a:endParaRPr>
          </a:p>
          <a:p>
            <a:pPr>
              <a:lnSpc>
                <a:spcPct val="115000"/>
              </a:lnSpc>
              <a:spcBef>
                <a:spcPts val="1199"/>
              </a:spcBef>
              <a:buNone/>
              <a:tabLst>
                <a:tab algn="l" pos="0"/>
              </a:tabLst>
            </a:pPr>
            <a:r>
              <a:rPr b="0" lang="en-US" sz="1200" spc="-1" strike="noStrike">
                <a:solidFill>
                  <a:srgbClr val="000000"/>
                </a:solidFill>
                <a:highlight>
                  <a:srgbClr val="ffffff"/>
                </a:highlight>
                <a:latin typeface="Roboto"/>
                <a:ea typeface="Roboto"/>
              </a:rPr>
              <a:t>-way-</a:t>
            </a:r>
            <a:endParaRPr b="0" lang="en-US" sz="1200" spc="-1" strike="noStrike">
              <a:latin typeface="Arial"/>
            </a:endParaRPr>
          </a:p>
          <a:p>
            <a:pPr>
              <a:lnSpc>
                <a:spcPct val="115000"/>
              </a:lnSpc>
              <a:spcBef>
                <a:spcPts val="1199"/>
              </a:spcBef>
              <a:buNone/>
              <a:tabLst>
                <a:tab algn="l" pos="0"/>
              </a:tabLst>
            </a:pPr>
            <a:r>
              <a:rPr b="0" lang="en-US" sz="1200" spc="-1" strike="noStrike">
                <a:solidFill>
                  <a:srgbClr val="000000"/>
                </a:solidFill>
                <a:highlight>
                  <a:srgbClr val="ffffff"/>
                </a:highlight>
                <a:latin typeface="Roboto"/>
                <a:ea typeface="Roboto"/>
              </a:rPr>
              <a:t>N</a:t>
            </a:r>
            <a:endParaRPr b="0" lang="en-US" sz="1200" spc="-1" strike="noStrike">
              <a:latin typeface="Arial"/>
            </a:endParaRPr>
          </a:p>
          <a:p>
            <a:pPr>
              <a:lnSpc>
                <a:spcPct val="115000"/>
              </a:lnSpc>
              <a:spcBef>
                <a:spcPts val="1199"/>
              </a:spcBef>
              <a:buNone/>
              <a:tabLst>
                <a:tab algn="l" pos="0"/>
              </a:tabLst>
            </a:pPr>
            <a:r>
              <a:rPr b="0" lang="en-US" sz="1200" spc="-1" strike="noStrike">
                <a:solidFill>
                  <a:srgbClr val="000000"/>
                </a:solidFill>
                <a:highlight>
                  <a:srgbClr val="ffffff"/>
                </a:highlight>
                <a:latin typeface="Roboto"/>
                <a:ea typeface="Roboto"/>
              </a:rPr>
              <a:t>-shot problem</a:t>
            </a:r>
            <a:endParaRPr b="0" lang="en-US" sz="1200" spc="-1" strike="noStrike">
              <a:latin typeface="Arial"/>
            </a:endParaRPr>
          </a:p>
          <a:p>
            <a:pPr>
              <a:lnSpc>
                <a:spcPct val="100000"/>
              </a:lnSpc>
              <a:spcBef>
                <a:spcPts val="1199"/>
              </a:spcBef>
              <a:buNone/>
              <a:tabLst>
                <a:tab algn="l" pos="0"/>
              </a:tabLst>
            </a:pPr>
            <a:r>
              <a:rPr b="0" lang="en-US" sz="1600" spc="-1" strike="noStrike">
                <a:solidFill>
                  <a:srgbClr val="000000"/>
                </a:solidFill>
                <a:latin typeface="Calibri"/>
                <a:ea typeface="Calibri"/>
              </a:rPr>
              <a:t>In contemporary meta-learning vocabulary, NPs and GPs can be seen to be methods for ‘few-shot function estimation’.</a:t>
            </a:r>
            <a:endParaRPr b="0" lang="en-US" sz="1600" spc="-1" strike="noStrike">
              <a:latin typeface="Arial"/>
            </a:endParaRPr>
          </a:p>
          <a:p>
            <a:pPr>
              <a:lnSpc>
                <a:spcPct val="100000"/>
              </a:lnSpc>
              <a:spcBef>
                <a:spcPts val="479"/>
              </a:spcBef>
              <a:buNone/>
              <a:tabLst>
                <a:tab algn="l" pos="0"/>
              </a:tabLst>
            </a:pPr>
            <a:endParaRPr b="0" lang="en-US" sz="16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Given target inputs </a:t>
            </a:r>
            <a:endParaRPr b="0" lang="en-US" sz="1150" spc="-1" strike="noStrike">
              <a:latin typeface="Arial"/>
            </a:endParaRPr>
          </a:p>
          <a:p>
            <a:pPr>
              <a:lnSpc>
                <a:spcPct val="115000"/>
              </a:lnSpc>
              <a:buNone/>
              <a:tabLst>
                <a:tab algn="l" pos="0"/>
              </a:tabLst>
            </a:pPr>
            <a:r>
              <a:rPr b="1" lang="en-US" sz="1300" spc="-1" strike="noStrike">
                <a:solidFill>
                  <a:srgbClr val="333333"/>
                </a:solidFill>
                <a:highlight>
                  <a:srgbClr val="ffffff"/>
                </a:highlight>
                <a:latin typeface="Lato"/>
                <a:ea typeface="Lato"/>
              </a:rPr>
              <a:t>𝐱</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xT, what we need is not a single prediction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𝑓</a:t>
            </a:r>
            <a:r>
              <a:rPr b="0" lang="en-US" sz="1300" spc="-1" strike="noStrike">
                <a:solidFill>
                  <a:srgbClr val="333333"/>
                </a:solidFill>
                <a:highlight>
                  <a:srgbClr val="ffffff"/>
                </a:highlight>
                <a:latin typeface="Lato"/>
                <a:ea typeface="Lato"/>
              </a:rPr>
              <a:t>(</a:t>
            </a:r>
            <a:endParaRPr b="0" lang="en-US" sz="1300" spc="-1" strike="noStrike">
              <a:latin typeface="Arial"/>
            </a:endParaRPr>
          </a:p>
          <a:p>
            <a:pPr>
              <a:lnSpc>
                <a:spcPct val="115000"/>
              </a:lnSpc>
              <a:buNone/>
              <a:tabLst>
                <a:tab algn="l" pos="0"/>
              </a:tabLst>
            </a:pPr>
            <a:r>
              <a:rPr b="1" lang="en-US" sz="1300" spc="-1" strike="noStrike">
                <a:solidFill>
                  <a:srgbClr val="333333"/>
                </a:solidFill>
                <a:highlight>
                  <a:srgbClr val="ffffff"/>
                </a:highlight>
                <a:latin typeface="Lato"/>
                <a:ea typeface="Lato"/>
              </a:rPr>
              <a:t>𝐱</a:t>
            </a:r>
            <a:endParaRPr b="0" lang="en-US" sz="130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f(xT;C), but rather a </a:t>
            </a:r>
            <a:r>
              <a:rPr b="0" i="1" lang="en-US" sz="1150" spc="-1" strike="noStrike">
                <a:solidFill>
                  <a:srgbClr val="333333"/>
                </a:solidFill>
                <a:highlight>
                  <a:srgbClr val="ffffff"/>
                </a:highlight>
                <a:latin typeface="Lato"/>
                <a:ea typeface="Lato"/>
              </a:rPr>
              <a:t>distribution over predictions</a:t>
            </a:r>
            <a:r>
              <a:rPr b="0" lang="en-US" sz="1150" spc="-1" strike="noStrike">
                <a:solidFill>
                  <a:srgbClr val="333333"/>
                </a:solidFill>
                <a:highlight>
                  <a:srgbClr val="ffffff"/>
                </a:highlight>
                <a:latin typeface="Lato"/>
                <a:ea typeface="Lato"/>
              </a:rPr>
              <a:t>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𝑝</a:t>
            </a:r>
            <a:r>
              <a:rPr b="0" lang="en-US" sz="1300" spc="-1" strike="noStrike">
                <a:solidFill>
                  <a:srgbClr val="333333"/>
                </a:solidFill>
                <a:highlight>
                  <a:srgbClr val="ffffff"/>
                </a:highlight>
                <a:latin typeface="Lato"/>
                <a:ea typeface="Lato"/>
              </a:rPr>
              <a:t>(</a:t>
            </a:r>
            <a:endParaRPr b="0" lang="en-US" sz="1300" spc="-1" strike="noStrike">
              <a:latin typeface="Arial"/>
            </a:endParaRPr>
          </a:p>
          <a:p>
            <a:pPr>
              <a:lnSpc>
                <a:spcPct val="115000"/>
              </a:lnSpc>
              <a:buNone/>
              <a:tabLst>
                <a:tab algn="l" pos="0"/>
              </a:tabLst>
            </a:pPr>
            <a:r>
              <a:rPr b="1" lang="en-US" sz="1300" spc="-1" strike="noStrike">
                <a:solidFill>
                  <a:srgbClr val="333333"/>
                </a:solidFill>
                <a:highlight>
                  <a:srgbClr val="ffffff"/>
                </a:highlight>
                <a:latin typeface="Lato"/>
                <a:ea typeface="Lato"/>
              </a:rPr>
              <a:t>𝐲</a:t>
            </a:r>
            <a:endParaRPr b="0" lang="en-US" sz="130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a:lnSpc>
                <a:spcPct val="115000"/>
              </a:lnSpc>
              <a:buNone/>
              <a:tabLst>
                <a:tab algn="l" pos="0"/>
              </a:tabLst>
            </a:pPr>
            <a:r>
              <a:rPr b="1" lang="en-US" sz="1300" spc="-1" strike="noStrike">
                <a:solidFill>
                  <a:srgbClr val="333333"/>
                </a:solidFill>
                <a:highlight>
                  <a:srgbClr val="ffffff"/>
                </a:highlight>
                <a:latin typeface="Lato"/>
                <a:ea typeface="Lato"/>
              </a:rPr>
              <a:t>𝐱</a:t>
            </a:r>
            <a:endParaRPr b="0" lang="en-US" sz="130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p(yT|xT;C). As long as these distributions are consistent with each other for different choices of </a:t>
            </a:r>
            <a:endParaRPr b="0" lang="en-US" sz="1150" spc="-1" strike="noStrike">
              <a:latin typeface="Arial"/>
            </a:endParaRPr>
          </a:p>
          <a:p>
            <a:pPr>
              <a:lnSpc>
                <a:spcPct val="115000"/>
              </a:lnSpc>
              <a:buNone/>
              <a:tabLst>
                <a:tab algn="l" pos="0"/>
              </a:tabLst>
            </a:pPr>
            <a:r>
              <a:rPr b="1" lang="en-US" sz="1300" spc="-1" strike="noStrike">
                <a:solidFill>
                  <a:srgbClr val="333333"/>
                </a:solidFill>
                <a:highlight>
                  <a:srgbClr val="ffffff"/>
                </a:highlight>
                <a:latin typeface="Lato"/>
                <a:ea typeface="Lato"/>
              </a:rPr>
              <a:t>𝐱</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xT, this is actually equivalent to specifying a distribution over </a:t>
            </a:r>
            <a:r>
              <a:rPr b="0" i="1" lang="en-US" sz="1150" spc="-1" strike="noStrike">
                <a:solidFill>
                  <a:srgbClr val="333333"/>
                </a:solidFill>
                <a:highlight>
                  <a:srgbClr val="ffffff"/>
                </a:highlight>
                <a:latin typeface="Lato"/>
                <a:ea typeface="Lato"/>
              </a:rPr>
              <a:t>functions</a:t>
            </a:r>
            <a:r>
              <a:rPr b="0" lang="en-US" sz="1150" spc="-1" strike="noStrike">
                <a:solidFill>
                  <a:srgbClr val="333333"/>
                </a:solidFill>
                <a:highlight>
                  <a:srgbClr val="ffffff"/>
                </a:highlight>
                <a:latin typeface="Lato"/>
                <a:ea typeface="Lato"/>
              </a:rPr>
              <a:t>,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𝑓</a:t>
            </a:r>
            <a:r>
              <a:rPr b="0" lang="en-US" sz="1300" spc="-1" strike="noStrike">
                <a:solidFill>
                  <a:srgbClr val="333333"/>
                </a:solidFill>
                <a:highlight>
                  <a:srgbClr val="ffffff"/>
                </a:highlight>
                <a:latin typeface="Lato"/>
                <a:ea typeface="Lato"/>
              </a:rPr>
              <a:t>(𝑥;)</a:t>
            </a:r>
            <a:endParaRPr b="0" lang="en-US" sz="1300" spc="-1" strike="noStrike">
              <a:latin typeface="Arial"/>
            </a:endParaRPr>
          </a:p>
          <a:p>
            <a:pPr>
              <a:lnSpc>
                <a:spcPct val="100000"/>
              </a:lnSpc>
              <a:spcBef>
                <a:spcPts val="479"/>
              </a:spcBef>
              <a:buNone/>
              <a:tabLst>
                <a:tab algn="l" pos="0"/>
              </a:tabLst>
            </a:pPr>
            <a:r>
              <a:rPr b="0" lang="en-US" sz="1150" spc="-1" strike="noStrike">
                <a:solidFill>
                  <a:srgbClr val="333333"/>
                </a:solidFill>
                <a:highlight>
                  <a:srgbClr val="ffffff"/>
                </a:highlight>
                <a:latin typeface="Lato"/>
                <a:ea typeface="Lato"/>
              </a:rPr>
              <a:t>f(x;C). In mathematics, this is known as a stochastic process (SP). Each predictor sampled from this distribution would represent a plausible interpolation of the data, and the diversity of the samples would reflect the </a:t>
            </a:r>
            <a:r>
              <a:rPr b="0" i="1" lang="en-US" sz="1150" spc="-1" strike="noStrike">
                <a:solidFill>
                  <a:srgbClr val="333333"/>
                </a:solidFill>
                <a:highlight>
                  <a:srgbClr val="ffffff"/>
                </a:highlight>
                <a:latin typeface="Lato"/>
                <a:ea typeface="Lato"/>
              </a:rPr>
              <a:t>uncertainty</a:t>
            </a:r>
            <a:r>
              <a:rPr b="0" lang="en-US" sz="1150" spc="-1" strike="noStrike">
                <a:solidFill>
                  <a:srgbClr val="333333"/>
                </a:solidFill>
                <a:highlight>
                  <a:srgbClr val="ffffff"/>
                </a:highlight>
                <a:latin typeface="Lato"/>
                <a:ea typeface="Lato"/>
              </a:rPr>
              <a:t> in our predictions — think back to </a:t>
            </a:r>
            <a:r>
              <a:rPr b="0" lang="en-US" sz="1150" spc="-1" strike="noStrike" u="sng">
                <a:solidFill>
                  <a:srgbClr val="0071bc"/>
                </a:solidFill>
                <a:highlight>
                  <a:srgbClr val="ffffff"/>
                </a:highlight>
                <a:uFillTx/>
                <a:latin typeface="Lato"/>
                <a:ea typeface="Lato"/>
                <a:hlinkClick r:id="rId1"/>
              </a:rPr>
              <a:t>Fig. 1</a:t>
            </a:r>
            <a:r>
              <a:rPr b="0" lang="en-US" sz="1150" spc="-1" strike="noStrike">
                <a:solidFill>
                  <a:srgbClr val="333333"/>
                </a:solidFill>
                <a:highlight>
                  <a:srgbClr val="ffffff"/>
                </a:highlight>
                <a:latin typeface="Lato"/>
                <a:ea typeface="Lato"/>
              </a:rPr>
              <a:t>. Hence, the NPF can be viewed as using neural networks to meta-learn a map from datasets to predictive stochastic processes. This is where the name Neural Process comes from, and is illustrated in the bottom right quadrant of </a:t>
            </a:r>
            <a:r>
              <a:rPr b="0" lang="en-US" sz="1150" spc="-1" strike="noStrike" u="sng">
                <a:solidFill>
                  <a:srgbClr val="0071bc"/>
                </a:solidFill>
                <a:highlight>
                  <a:srgbClr val="ffffff"/>
                </a:highlight>
                <a:uFillTx/>
                <a:latin typeface="Lato"/>
                <a:ea typeface="Lato"/>
                <a:hlinkClick r:id="rId2"/>
              </a:rPr>
              <a:t>Fig. 3</a:t>
            </a:r>
            <a:r>
              <a:rPr b="0" lang="en-US" sz="1150" spc="-1" strike="noStrike">
                <a:solidFill>
                  <a:srgbClr val="333333"/>
                </a:solidFill>
                <a:highlight>
                  <a:srgbClr val="ffffff"/>
                </a:highlight>
                <a:latin typeface="Lato"/>
                <a:ea typeface="Lato"/>
              </a:rPr>
              <a:t>.</a:t>
            </a:r>
            <a:endParaRPr b="0" lang="en-US" sz="11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NPs first map the entire context set to a representation,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𝑅</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R, using an encoder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Enc</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𝜃</a:t>
            </a:r>
            <a:endParaRPr b="0" lang="en-US" sz="9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Encθ. Specifically, the encoder is always going to be of form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Enc</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𝜃</a:t>
            </a:r>
            <a:endParaRPr b="0" lang="en-US" sz="95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()=𝜌</a:t>
            </a:r>
            <a:r>
              <a:rPr b="0" lang="en-US" sz="1450" spc="-1" strike="noStrike">
                <a:solidFill>
                  <a:srgbClr val="333333"/>
                </a:solidFill>
                <a:highlight>
                  <a:srgbClr val="ffffff"/>
                </a:highlight>
                <a:latin typeface="Lato"/>
                <a:ea typeface="Lato"/>
              </a:rPr>
              <a:t>(</a:t>
            </a:r>
            <a:endParaRPr b="0" lang="en-US" sz="145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marL="25560">
              <a:lnSpc>
                <a:spcPct val="115000"/>
              </a:lnSpc>
              <a:buNone/>
              <a:tabLst>
                <a:tab algn="l" pos="0"/>
              </a:tabLst>
            </a:pPr>
            <a:r>
              <a:rPr b="0" lang="en-US" sz="950" spc="-1" strike="noStrike">
                <a:solidFill>
                  <a:srgbClr val="333333"/>
                </a:solidFill>
                <a:highlight>
                  <a:srgbClr val="ffffff"/>
                </a:highlight>
                <a:latin typeface="Lato"/>
                <a:ea typeface="Lato"/>
              </a:rPr>
              <a:t>𝐶</a:t>
            </a:r>
            <a:endParaRPr b="0" lang="en-US" sz="950" spc="-1" strike="noStrike">
              <a:latin typeface="Arial"/>
            </a:endParaRPr>
          </a:p>
          <a:p>
            <a:pPr marL="25560">
              <a:lnSpc>
                <a:spcPct val="115000"/>
              </a:lnSpc>
              <a:buNone/>
              <a:tabLst>
                <a:tab algn="l" pos="0"/>
              </a:tabLst>
            </a:pPr>
            <a:r>
              <a:rPr b="0" lang="en-US" sz="950" spc="-1" strike="noStrike">
                <a:solidFill>
                  <a:srgbClr val="333333"/>
                </a:solidFill>
                <a:highlight>
                  <a:srgbClr val="ffffff"/>
                </a:highlight>
                <a:latin typeface="Lato"/>
                <a:ea typeface="Lato"/>
              </a:rPr>
              <a:t>𝑐</a:t>
            </a:r>
            <a:r>
              <a:rPr b="0" lang="en-US" sz="950" spc="-1" strike="noStrike">
                <a:solidFill>
                  <a:srgbClr val="333333"/>
                </a:solidFill>
                <a:highlight>
                  <a:srgbClr val="ffffff"/>
                </a:highlight>
                <a:latin typeface="Lato"/>
                <a:ea typeface="Lato"/>
              </a:rPr>
              <a:t>=1</a:t>
            </a:r>
            <a:endParaRPr b="0" lang="en-US" sz="95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𝜙</a:t>
            </a:r>
            <a:r>
              <a:rPr b="0" lang="en-US" sz="1300" spc="-1" strike="noStrike">
                <a:solidFill>
                  <a:srgbClr val="333333"/>
                </a:solidFill>
                <a:highlight>
                  <a:srgbClr val="ffffff"/>
                </a:highlight>
                <a:latin typeface="Lato"/>
                <a:ea typeface="Lato"/>
              </a:rPr>
              <a:t>(</a:t>
            </a:r>
            <a:endParaRPr b="0" lang="en-US" sz="1300" spc="-1" strike="noStrike">
              <a:latin typeface="Arial"/>
            </a:endParaRPr>
          </a:p>
          <a:p>
            <a:pPr marL="25560">
              <a:lnSpc>
                <a:spcPct val="115000"/>
              </a:lnSpc>
              <a:buNone/>
              <a:tabLst>
                <a:tab algn="l" pos="0"/>
              </a:tabLst>
            </a:pPr>
            <a:r>
              <a:rPr b="0" lang="en-US" sz="1300" spc="-1" strike="noStrike">
                <a:solidFill>
                  <a:srgbClr val="333333"/>
                </a:solidFill>
                <a:highlight>
                  <a:srgbClr val="ffffff"/>
                </a:highlight>
                <a:latin typeface="Lato"/>
                <a:ea typeface="Lato"/>
              </a:rPr>
              <a:t>𝑥</a:t>
            </a:r>
            <a:endParaRPr b="0" lang="en-US" sz="1300" spc="-1" strike="noStrike">
              <a:latin typeface="Arial"/>
            </a:endParaRPr>
          </a:p>
          <a:p>
            <a:pPr marL="25560">
              <a:lnSpc>
                <a:spcPct val="115000"/>
              </a:lnSpc>
              <a:buNone/>
              <a:tabLst>
                <a:tab algn="l" pos="0"/>
              </a:tabLst>
            </a:pPr>
            <a:r>
              <a:rPr b="0" lang="en-US" sz="950" spc="-1" strike="noStrike">
                <a:solidFill>
                  <a:srgbClr val="333333"/>
                </a:solidFill>
                <a:highlight>
                  <a:srgbClr val="ffffff"/>
                </a:highlight>
                <a:latin typeface="Lato"/>
                <a:ea typeface="Lato"/>
              </a:rPr>
              <a:t>(𝑐)</a:t>
            </a:r>
            <a:endParaRPr b="0" lang="en-US" sz="950" spc="-1" strike="noStrike">
              <a:latin typeface="Arial"/>
            </a:endParaRPr>
          </a:p>
          <a:p>
            <a:pPr marL="50760">
              <a:lnSpc>
                <a:spcPct val="115000"/>
              </a:lnSpc>
              <a:buNone/>
              <a:tabLst>
                <a:tab algn="l" pos="0"/>
              </a:tabLst>
            </a:pPr>
            <a:r>
              <a:rPr b="0" lang="en-US" sz="1300" spc="-1" strike="noStrike">
                <a:solidFill>
                  <a:srgbClr val="333333"/>
                </a:solidFill>
                <a:highlight>
                  <a:srgbClr val="ffffff"/>
                </a:highlight>
                <a:latin typeface="Lato"/>
                <a:ea typeface="Lato"/>
              </a:rPr>
              <a:t>,</a:t>
            </a:r>
            <a:endParaRPr b="0" lang="en-US" sz="1300" spc="-1" strike="noStrike">
              <a:latin typeface="Arial"/>
            </a:endParaRPr>
          </a:p>
          <a:p>
            <a:pPr marL="50760">
              <a:lnSpc>
                <a:spcPct val="115000"/>
              </a:lnSpc>
              <a:buNone/>
              <a:tabLst>
                <a:tab algn="l" pos="0"/>
              </a:tabLst>
            </a:pPr>
            <a:r>
              <a:rPr b="0" lang="en-US" sz="1300" spc="-1" strike="noStrike">
                <a:solidFill>
                  <a:srgbClr val="333333"/>
                </a:solidFill>
                <a:highlight>
                  <a:srgbClr val="ffffff"/>
                </a:highlight>
                <a:latin typeface="Lato"/>
                <a:ea typeface="Lato"/>
              </a:rPr>
              <a:t>𝑦</a:t>
            </a:r>
            <a:endParaRPr b="0" lang="en-US" sz="1300" spc="-1" strike="noStrike">
              <a:latin typeface="Arial"/>
            </a:endParaRPr>
          </a:p>
          <a:p>
            <a:pPr marL="50760">
              <a:lnSpc>
                <a:spcPct val="115000"/>
              </a:lnSpc>
              <a:buNone/>
              <a:tabLst>
                <a:tab algn="l" pos="0"/>
              </a:tabLst>
            </a:pPr>
            <a:r>
              <a:rPr b="0" lang="en-US" sz="950" spc="-1" strike="noStrike">
                <a:solidFill>
                  <a:srgbClr val="333333"/>
                </a:solidFill>
                <a:highlight>
                  <a:srgbClr val="ffffff"/>
                </a:highlight>
                <a:latin typeface="Lato"/>
                <a:ea typeface="Lato"/>
              </a:rPr>
              <a:t>(𝑐)</a:t>
            </a:r>
            <a:endParaRPr b="0" lang="en-US" sz="9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a:t>
            </a:r>
            <a:r>
              <a:rPr b="0" lang="en-US" sz="1450" spc="-1" strike="noStrike">
                <a:solidFill>
                  <a:srgbClr val="333333"/>
                </a:solidFill>
                <a:highlight>
                  <a:srgbClr val="ffffff"/>
                </a:highlight>
                <a:latin typeface="Lato"/>
                <a:ea typeface="Lato"/>
              </a:rPr>
              <a:t>)</a:t>
            </a:r>
            <a:endParaRPr b="0" lang="en-US" sz="14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Encθ(C)=ρ(∑c=1Cϕ(x(c),y(c))) for appropriate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𝜌</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ρ and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𝜙</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ϕ, which are defined using neural networks. The sum operation in the encoder is key as it ensures permutation invariance — due to the commutativity of the sum operation — and that the resulting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𝑅</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R “lives” in the same space regardless of the number of context points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𝐶</a:t>
            </a:r>
            <a:endParaRPr b="0" lang="en-US" sz="1300" spc="-1" strike="noStrike">
              <a:latin typeface="Arial"/>
            </a:endParaRPr>
          </a:p>
          <a:p>
            <a:pPr>
              <a:lnSpc>
                <a:spcPct val="100000"/>
              </a:lnSpc>
              <a:spcBef>
                <a:spcPts val="479"/>
              </a:spcBef>
              <a:buNone/>
              <a:tabLst>
                <a:tab algn="l" pos="0"/>
              </a:tabLst>
            </a:pPr>
            <a:r>
              <a:rPr b="0" lang="en-US" sz="1150" spc="-1" strike="noStrike">
                <a:solidFill>
                  <a:srgbClr val="333333"/>
                </a:solidFill>
                <a:highlight>
                  <a:srgbClr val="ffffff"/>
                </a:highlight>
                <a:latin typeface="Lato"/>
                <a:ea typeface="Lato"/>
              </a:rPr>
              <a:t>C.</a:t>
            </a:r>
            <a:endParaRPr b="0" lang="en-US" sz="1150" spc="-1" strike="noStrike">
              <a:latin typeface="Arial"/>
            </a:endParaRPr>
          </a:p>
          <a:p>
            <a:pPr>
              <a:lnSpc>
                <a:spcPct val="100000"/>
              </a:lnSpc>
              <a:spcBef>
                <a:spcPts val="479"/>
              </a:spcBef>
              <a:buNone/>
              <a:tabLst>
                <a:tab algn="l" pos="0"/>
              </a:tabLst>
            </a:pPr>
            <a:endParaRPr b="0" lang="en-US" sz="11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We will call the decoder,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Dec</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𝜃</a:t>
            </a:r>
            <a:endParaRPr b="0" lang="en-US" sz="9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Decθ, the map parametrizing the predictive distribution using the target input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𝑥</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(𝑡)</a:t>
            </a:r>
            <a:endParaRPr b="0" lang="en-US" sz="9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x(t) and the encoding of the context set —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𝑅</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R in the case of the CNPF and (samples of)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𝑧</a:t>
            </a:r>
            <a:endParaRPr b="0" lang="en-US" sz="130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z for the LNPF. Typically the predictive distribution is Gaussian meaning that the decoder predicts a mean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𝜇</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(𝑡)</a:t>
            </a:r>
            <a:endParaRPr b="0" lang="en-US" sz="950" spc="-1" strike="noStrike">
              <a:latin typeface="Arial"/>
            </a:endParaRPr>
          </a:p>
          <a:p>
            <a:pPr>
              <a:lnSpc>
                <a:spcPct val="115000"/>
              </a:lnSpc>
              <a:buNone/>
              <a:tabLst>
                <a:tab algn="l" pos="0"/>
              </a:tabLst>
            </a:pPr>
            <a:r>
              <a:rPr b="0" lang="en-US" sz="1150" spc="-1" strike="noStrike">
                <a:solidFill>
                  <a:srgbClr val="333333"/>
                </a:solidFill>
                <a:highlight>
                  <a:srgbClr val="ffffff"/>
                </a:highlight>
                <a:latin typeface="Lato"/>
                <a:ea typeface="Lato"/>
              </a:rPr>
              <a:t>μ(t) and a variance </a:t>
            </a:r>
            <a:endParaRPr b="0" lang="en-US" sz="1150" spc="-1" strike="noStrike">
              <a:latin typeface="Arial"/>
            </a:endParaRPr>
          </a:p>
          <a:p>
            <a:pPr>
              <a:lnSpc>
                <a:spcPct val="115000"/>
              </a:lnSpc>
              <a:buNone/>
              <a:tabLst>
                <a:tab algn="l" pos="0"/>
              </a:tabLst>
            </a:pPr>
            <a:r>
              <a:rPr b="0" lang="en-US" sz="1300" spc="-1" strike="noStrike">
                <a:solidFill>
                  <a:srgbClr val="333333"/>
                </a:solidFill>
                <a:highlight>
                  <a:srgbClr val="ffffff"/>
                </a:highlight>
                <a:latin typeface="Lato"/>
                <a:ea typeface="Lato"/>
              </a:rPr>
              <a:t>𝜎</a:t>
            </a:r>
            <a:endParaRPr b="0" lang="en-US" sz="1300" spc="-1" strike="noStrike">
              <a:latin typeface="Arial"/>
            </a:endParaRPr>
          </a:p>
          <a:p>
            <a:pPr>
              <a:lnSpc>
                <a:spcPct val="115000"/>
              </a:lnSpc>
              <a:buNone/>
              <a:tabLst>
                <a:tab algn="l" pos="0"/>
              </a:tabLst>
            </a:pPr>
            <a:r>
              <a:rPr b="0" lang="en-US" sz="950" spc="-1" strike="noStrike">
                <a:solidFill>
                  <a:srgbClr val="333333"/>
                </a:solidFill>
                <a:highlight>
                  <a:srgbClr val="ffffff"/>
                </a:highlight>
                <a:latin typeface="Lato"/>
                <a:ea typeface="Lato"/>
              </a:rPr>
              <a:t>2(𝑡)</a:t>
            </a:r>
            <a:endParaRPr b="0" lang="en-US" sz="950" spc="-1" strike="noStrike">
              <a:latin typeface="Arial"/>
            </a:endParaRPr>
          </a:p>
          <a:p>
            <a:pPr>
              <a:lnSpc>
                <a:spcPct val="100000"/>
              </a:lnSpc>
              <a:spcBef>
                <a:spcPts val="479"/>
              </a:spcBef>
              <a:buNone/>
              <a:tabLst>
                <a:tab algn="l" pos="0"/>
              </a:tabLst>
            </a:pPr>
            <a:r>
              <a:rPr b="0" lang="en-US" sz="1150" spc="-1" strike="noStrike">
                <a:solidFill>
                  <a:srgbClr val="333333"/>
                </a:solidFill>
                <a:highlight>
                  <a:srgbClr val="ffffff"/>
                </a:highlight>
                <a:latin typeface="Lato"/>
                <a:ea typeface="Lato"/>
              </a:rPr>
              <a:t>σ2(t). </a:t>
            </a:r>
            <a:endParaRPr b="0" lang="en-US" sz="1150" spc="-1" strike="noStrike">
              <a:latin typeface="Arial"/>
            </a:endParaRPr>
          </a:p>
        </p:txBody>
      </p:sp>
      <p:sp>
        <p:nvSpPr>
          <p:cNvPr id="693" name="PlaceHolder 3"/>
          <p:cNvSpPr>
            <a:spLocks noGrp="1"/>
          </p:cNvSpPr>
          <p:nvPr>
            <p:ph type="sldNum" idx="47"/>
          </p:nvPr>
        </p:nvSpPr>
        <p:spPr>
          <a:xfrm>
            <a:off x="4021200" y="9721800"/>
            <a:ext cx="3076200" cy="510840"/>
          </a:xfrm>
          <a:prstGeom prst="rect">
            <a:avLst/>
          </a:prstGeom>
          <a:noFill/>
          <a:ln w="0">
            <a:noFill/>
          </a:ln>
        </p:spPr>
        <p:txBody>
          <a:bodyPr lIns="99000" rIns="99000" tIns="49680" bIns="4968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ED28EB5A-D0DE-4688-A4E7-35BEE4C51C4E}" type="slidenum">
              <a:rPr b="0" lang="en-US" sz="1400" spc="-1" strike="noStrike">
                <a:latin typeface="Times New Roman"/>
              </a:rPr>
              <a:t>&lt;number&gt;</a:t>
            </a:fld>
            <a:endParaRPr b="0" lang="en-US"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FABF2A07-3133-4026-B35E-6DED24C99DD5}"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7" name="PlaceHolder 2"/>
          <p:cNvSpPr>
            <a:spLocks noGrp="1"/>
          </p:cNvSpPr>
          <p:nvPr>
            <p:ph/>
          </p:nvPr>
        </p:nvSpPr>
        <p:spPr>
          <a:xfrm>
            <a:off x="609480" y="1371600"/>
            <a:ext cx="1096920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8" name="PlaceHolder 3"/>
          <p:cNvSpPr>
            <a:spLocks noGrp="1"/>
          </p:cNvSpPr>
          <p:nvPr>
            <p:ph/>
          </p:nvPr>
        </p:nvSpPr>
        <p:spPr>
          <a:xfrm>
            <a:off x="609480" y="3958560"/>
            <a:ext cx="1096920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06EF6D9F-AEC6-48D6-9A51-EAF39AE4F047}"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0" name="PlaceHolder 2"/>
          <p:cNvSpPr>
            <a:spLocks noGrp="1"/>
          </p:cNvSpPr>
          <p:nvPr>
            <p:ph/>
          </p:nvPr>
        </p:nvSpPr>
        <p:spPr>
          <a:xfrm>
            <a:off x="60948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 name="PlaceHolder 3"/>
          <p:cNvSpPr>
            <a:spLocks noGrp="1"/>
          </p:cNvSpPr>
          <p:nvPr>
            <p:ph/>
          </p:nvPr>
        </p:nvSpPr>
        <p:spPr>
          <a:xfrm>
            <a:off x="623052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2" name="PlaceHolder 4"/>
          <p:cNvSpPr>
            <a:spLocks noGrp="1"/>
          </p:cNvSpPr>
          <p:nvPr>
            <p:ph/>
          </p:nvPr>
        </p:nvSpPr>
        <p:spPr>
          <a:xfrm>
            <a:off x="609480" y="395856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 name="PlaceHolder 5"/>
          <p:cNvSpPr>
            <a:spLocks noGrp="1"/>
          </p:cNvSpPr>
          <p:nvPr>
            <p:ph/>
          </p:nvPr>
        </p:nvSpPr>
        <p:spPr>
          <a:xfrm>
            <a:off x="6230520" y="395856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3C979DDC-A380-4289-BCAC-16748D28AC8A}"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5" name="PlaceHolder 2"/>
          <p:cNvSpPr>
            <a:spLocks noGrp="1"/>
          </p:cNvSpPr>
          <p:nvPr>
            <p:ph/>
          </p:nvPr>
        </p:nvSpPr>
        <p:spPr>
          <a:xfrm>
            <a:off x="609480" y="137160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6" name="PlaceHolder 3"/>
          <p:cNvSpPr>
            <a:spLocks noGrp="1"/>
          </p:cNvSpPr>
          <p:nvPr>
            <p:ph/>
          </p:nvPr>
        </p:nvSpPr>
        <p:spPr>
          <a:xfrm>
            <a:off x="4318560" y="137160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 name="PlaceHolder 4"/>
          <p:cNvSpPr>
            <a:spLocks noGrp="1"/>
          </p:cNvSpPr>
          <p:nvPr>
            <p:ph/>
          </p:nvPr>
        </p:nvSpPr>
        <p:spPr>
          <a:xfrm>
            <a:off x="8027280" y="137160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 name="PlaceHolder 5"/>
          <p:cNvSpPr>
            <a:spLocks noGrp="1"/>
          </p:cNvSpPr>
          <p:nvPr>
            <p:ph/>
          </p:nvPr>
        </p:nvSpPr>
        <p:spPr>
          <a:xfrm>
            <a:off x="609480" y="395856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 name="PlaceHolder 6"/>
          <p:cNvSpPr>
            <a:spLocks noGrp="1"/>
          </p:cNvSpPr>
          <p:nvPr>
            <p:ph/>
          </p:nvPr>
        </p:nvSpPr>
        <p:spPr>
          <a:xfrm>
            <a:off x="4318560" y="395856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0" name="PlaceHolder 7"/>
          <p:cNvSpPr>
            <a:spLocks noGrp="1"/>
          </p:cNvSpPr>
          <p:nvPr>
            <p:ph/>
          </p:nvPr>
        </p:nvSpPr>
        <p:spPr>
          <a:xfrm>
            <a:off x="8027280" y="395856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217F310B-3699-4FEA-8FAA-8C33D0FC8C74}"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E4C4AD41-F4E8-496F-887C-B9F59E81C901}"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9" name="PlaceHolder 2"/>
          <p:cNvSpPr>
            <a:spLocks noGrp="1"/>
          </p:cNvSpPr>
          <p:nvPr>
            <p:ph type="subTitle"/>
          </p:nvPr>
        </p:nvSpPr>
        <p:spPr>
          <a:xfrm>
            <a:off x="609480" y="1371600"/>
            <a:ext cx="10969200" cy="49525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2CB25E30-9CCB-480D-88D4-B35FFB720500}"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1" name="PlaceHolder 2"/>
          <p:cNvSpPr>
            <a:spLocks noGrp="1"/>
          </p:cNvSpPr>
          <p:nvPr>
            <p:ph/>
          </p:nvPr>
        </p:nvSpPr>
        <p:spPr>
          <a:xfrm>
            <a:off x="609480" y="1371600"/>
            <a:ext cx="10969200" cy="49525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9B8BA8B6-45EF-434F-A317-4AE2C5E6D5C4}"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3" name="PlaceHolder 2"/>
          <p:cNvSpPr>
            <a:spLocks noGrp="1"/>
          </p:cNvSpPr>
          <p:nvPr>
            <p:ph/>
          </p:nvPr>
        </p:nvSpPr>
        <p:spPr>
          <a:xfrm>
            <a:off x="609480" y="1371600"/>
            <a:ext cx="5352840" cy="49525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4" name="PlaceHolder 3"/>
          <p:cNvSpPr>
            <a:spLocks noGrp="1"/>
          </p:cNvSpPr>
          <p:nvPr>
            <p:ph/>
          </p:nvPr>
        </p:nvSpPr>
        <p:spPr>
          <a:xfrm>
            <a:off x="6230520" y="1371600"/>
            <a:ext cx="5352840" cy="49525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0D643798-3C26-4C19-AD96-DD7A1715BAA7}"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7050704B-86DB-4C76-8EA6-C3F5293623E9}"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09480" y="274680"/>
            <a:ext cx="10969200" cy="3318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845E62A4-86FF-4434-8EF0-780EC389330A}"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8" name="PlaceHolder 2"/>
          <p:cNvSpPr>
            <a:spLocks noGrp="1"/>
          </p:cNvSpPr>
          <p:nvPr>
            <p:ph/>
          </p:nvPr>
        </p:nvSpPr>
        <p:spPr>
          <a:xfrm>
            <a:off x="60948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9" name="PlaceHolder 3"/>
          <p:cNvSpPr>
            <a:spLocks noGrp="1"/>
          </p:cNvSpPr>
          <p:nvPr>
            <p:ph/>
          </p:nvPr>
        </p:nvSpPr>
        <p:spPr>
          <a:xfrm>
            <a:off x="6230520" y="1371600"/>
            <a:ext cx="5352840" cy="49525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0" name="PlaceHolder 4"/>
          <p:cNvSpPr>
            <a:spLocks noGrp="1"/>
          </p:cNvSpPr>
          <p:nvPr>
            <p:ph/>
          </p:nvPr>
        </p:nvSpPr>
        <p:spPr>
          <a:xfrm>
            <a:off x="609480" y="395856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E40889AC-15A5-4474-B7AE-55A47BE3CF35}"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 name="PlaceHolder 2"/>
          <p:cNvSpPr>
            <a:spLocks noGrp="1"/>
          </p:cNvSpPr>
          <p:nvPr>
            <p:ph type="subTitle"/>
          </p:nvPr>
        </p:nvSpPr>
        <p:spPr>
          <a:xfrm>
            <a:off x="609480" y="1371600"/>
            <a:ext cx="10969200" cy="49525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74110223-4212-4EFB-9124-A87CE6B2C1D3}"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2" name="PlaceHolder 2"/>
          <p:cNvSpPr>
            <a:spLocks noGrp="1"/>
          </p:cNvSpPr>
          <p:nvPr>
            <p:ph/>
          </p:nvPr>
        </p:nvSpPr>
        <p:spPr>
          <a:xfrm>
            <a:off x="609480" y="1371600"/>
            <a:ext cx="5352840" cy="49525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3" name="PlaceHolder 3"/>
          <p:cNvSpPr>
            <a:spLocks noGrp="1"/>
          </p:cNvSpPr>
          <p:nvPr>
            <p:ph/>
          </p:nvPr>
        </p:nvSpPr>
        <p:spPr>
          <a:xfrm>
            <a:off x="623052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4" name="PlaceHolder 4"/>
          <p:cNvSpPr>
            <a:spLocks noGrp="1"/>
          </p:cNvSpPr>
          <p:nvPr>
            <p:ph/>
          </p:nvPr>
        </p:nvSpPr>
        <p:spPr>
          <a:xfrm>
            <a:off x="6230520" y="395856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63AB65D8-4474-4067-8119-16A6983EECA3}"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6" name="PlaceHolder 2"/>
          <p:cNvSpPr>
            <a:spLocks noGrp="1"/>
          </p:cNvSpPr>
          <p:nvPr>
            <p:ph/>
          </p:nvPr>
        </p:nvSpPr>
        <p:spPr>
          <a:xfrm>
            <a:off x="60948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7" name="PlaceHolder 3"/>
          <p:cNvSpPr>
            <a:spLocks noGrp="1"/>
          </p:cNvSpPr>
          <p:nvPr>
            <p:ph/>
          </p:nvPr>
        </p:nvSpPr>
        <p:spPr>
          <a:xfrm>
            <a:off x="623052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8" name="PlaceHolder 4"/>
          <p:cNvSpPr>
            <a:spLocks noGrp="1"/>
          </p:cNvSpPr>
          <p:nvPr>
            <p:ph/>
          </p:nvPr>
        </p:nvSpPr>
        <p:spPr>
          <a:xfrm>
            <a:off x="609480" y="3958560"/>
            <a:ext cx="1096920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E3BD8B79-ADE1-4297-A3E7-0FE9AB2813B7}"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70" name="PlaceHolder 2"/>
          <p:cNvSpPr>
            <a:spLocks noGrp="1"/>
          </p:cNvSpPr>
          <p:nvPr>
            <p:ph/>
          </p:nvPr>
        </p:nvSpPr>
        <p:spPr>
          <a:xfrm>
            <a:off x="609480" y="1371600"/>
            <a:ext cx="1096920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1" name="PlaceHolder 3"/>
          <p:cNvSpPr>
            <a:spLocks noGrp="1"/>
          </p:cNvSpPr>
          <p:nvPr>
            <p:ph/>
          </p:nvPr>
        </p:nvSpPr>
        <p:spPr>
          <a:xfrm>
            <a:off x="609480" y="3958560"/>
            <a:ext cx="1096920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7A0CBC03-57E5-43CC-BF91-B12508E6D8C3}"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73" name="PlaceHolder 2"/>
          <p:cNvSpPr>
            <a:spLocks noGrp="1"/>
          </p:cNvSpPr>
          <p:nvPr>
            <p:ph/>
          </p:nvPr>
        </p:nvSpPr>
        <p:spPr>
          <a:xfrm>
            <a:off x="60948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4" name="PlaceHolder 3"/>
          <p:cNvSpPr>
            <a:spLocks noGrp="1"/>
          </p:cNvSpPr>
          <p:nvPr>
            <p:ph/>
          </p:nvPr>
        </p:nvSpPr>
        <p:spPr>
          <a:xfrm>
            <a:off x="623052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5" name="PlaceHolder 4"/>
          <p:cNvSpPr>
            <a:spLocks noGrp="1"/>
          </p:cNvSpPr>
          <p:nvPr>
            <p:ph/>
          </p:nvPr>
        </p:nvSpPr>
        <p:spPr>
          <a:xfrm>
            <a:off x="609480" y="395856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6" name="PlaceHolder 5"/>
          <p:cNvSpPr>
            <a:spLocks noGrp="1"/>
          </p:cNvSpPr>
          <p:nvPr>
            <p:ph/>
          </p:nvPr>
        </p:nvSpPr>
        <p:spPr>
          <a:xfrm>
            <a:off x="6230520" y="395856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3065C75D-1792-4C17-AE6F-CFA8CD4FFE1F}"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78" name="PlaceHolder 2"/>
          <p:cNvSpPr>
            <a:spLocks noGrp="1"/>
          </p:cNvSpPr>
          <p:nvPr>
            <p:ph/>
          </p:nvPr>
        </p:nvSpPr>
        <p:spPr>
          <a:xfrm>
            <a:off x="609480" y="137160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9" name="PlaceHolder 3"/>
          <p:cNvSpPr>
            <a:spLocks noGrp="1"/>
          </p:cNvSpPr>
          <p:nvPr>
            <p:ph/>
          </p:nvPr>
        </p:nvSpPr>
        <p:spPr>
          <a:xfrm>
            <a:off x="4318560" y="137160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0" name="PlaceHolder 4"/>
          <p:cNvSpPr>
            <a:spLocks noGrp="1"/>
          </p:cNvSpPr>
          <p:nvPr>
            <p:ph/>
          </p:nvPr>
        </p:nvSpPr>
        <p:spPr>
          <a:xfrm>
            <a:off x="8027280" y="137160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1" name="PlaceHolder 5"/>
          <p:cNvSpPr>
            <a:spLocks noGrp="1"/>
          </p:cNvSpPr>
          <p:nvPr>
            <p:ph/>
          </p:nvPr>
        </p:nvSpPr>
        <p:spPr>
          <a:xfrm>
            <a:off x="609480" y="395856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2" name="PlaceHolder 6"/>
          <p:cNvSpPr>
            <a:spLocks noGrp="1"/>
          </p:cNvSpPr>
          <p:nvPr>
            <p:ph/>
          </p:nvPr>
        </p:nvSpPr>
        <p:spPr>
          <a:xfrm>
            <a:off x="4318560" y="395856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3" name="PlaceHolder 7"/>
          <p:cNvSpPr>
            <a:spLocks noGrp="1"/>
          </p:cNvSpPr>
          <p:nvPr>
            <p:ph/>
          </p:nvPr>
        </p:nvSpPr>
        <p:spPr>
          <a:xfrm>
            <a:off x="8027280" y="395856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509698E0-C9BB-4D80-914C-BA08AD7B6510}"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6D91C582-E029-430E-93A3-5B3F4D9DFFBE}"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90" name="PlaceHolder 2"/>
          <p:cNvSpPr>
            <a:spLocks noGrp="1"/>
          </p:cNvSpPr>
          <p:nvPr>
            <p:ph type="subTitle"/>
          </p:nvPr>
        </p:nvSpPr>
        <p:spPr>
          <a:xfrm>
            <a:off x="609480" y="1371600"/>
            <a:ext cx="10969200" cy="49525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219372ED-044F-4D26-B20E-343D7BD23712}"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92" name="PlaceHolder 2"/>
          <p:cNvSpPr>
            <a:spLocks noGrp="1"/>
          </p:cNvSpPr>
          <p:nvPr>
            <p:ph/>
          </p:nvPr>
        </p:nvSpPr>
        <p:spPr>
          <a:xfrm>
            <a:off x="609480" y="1371600"/>
            <a:ext cx="10969200" cy="49525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A1D1E5C5-82F8-4D3B-9E8C-07FCDE45DC92}"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94" name="PlaceHolder 2"/>
          <p:cNvSpPr>
            <a:spLocks noGrp="1"/>
          </p:cNvSpPr>
          <p:nvPr>
            <p:ph/>
          </p:nvPr>
        </p:nvSpPr>
        <p:spPr>
          <a:xfrm>
            <a:off x="609480" y="1371600"/>
            <a:ext cx="5352840" cy="49525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5" name="PlaceHolder 3"/>
          <p:cNvSpPr>
            <a:spLocks noGrp="1"/>
          </p:cNvSpPr>
          <p:nvPr>
            <p:ph/>
          </p:nvPr>
        </p:nvSpPr>
        <p:spPr>
          <a:xfrm>
            <a:off x="6230520" y="1371600"/>
            <a:ext cx="5352840" cy="49525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205DA48C-0832-44CA-985B-87F9E588D86C}"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783386B9-13B1-409D-9868-01E1590675B5}"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p:nvPr>
        </p:nvSpPr>
        <p:spPr>
          <a:xfrm>
            <a:off x="609480" y="1371600"/>
            <a:ext cx="10969200" cy="49525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2F192D33-69B6-49CD-9A4B-514CECCB69F1}"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609480" y="274680"/>
            <a:ext cx="10969200" cy="3318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D0666660-2ACB-49BB-AE33-10F24137D81A}"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99" name="PlaceHolder 2"/>
          <p:cNvSpPr>
            <a:spLocks noGrp="1"/>
          </p:cNvSpPr>
          <p:nvPr>
            <p:ph/>
          </p:nvPr>
        </p:nvSpPr>
        <p:spPr>
          <a:xfrm>
            <a:off x="60948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0" name="PlaceHolder 3"/>
          <p:cNvSpPr>
            <a:spLocks noGrp="1"/>
          </p:cNvSpPr>
          <p:nvPr>
            <p:ph/>
          </p:nvPr>
        </p:nvSpPr>
        <p:spPr>
          <a:xfrm>
            <a:off x="6230520" y="1371600"/>
            <a:ext cx="5352840" cy="49525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1" name="PlaceHolder 4"/>
          <p:cNvSpPr>
            <a:spLocks noGrp="1"/>
          </p:cNvSpPr>
          <p:nvPr>
            <p:ph/>
          </p:nvPr>
        </p:nvSpPr>
        <p:spPr>
          <a:xfrm>
            <a:off x="609480" y="395856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E178929A-EBD1-491A-A5A4-92406A9BD6ED}"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03" name="PlaceHolder 2"/>
          <p:cNvSpPr>
            <a:spLocks noGrp="1"/>
          </p:cNvSpPr>
          <p:nvPr>
            <p:ph/>
          </p:nvPr>
        </p:nvSpPr>
        <p:spPr>
          <a:xfrm>
            <a:off x="609480" y="1371600"/>
            <a:ext cx="5352840" cy="49525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4" name="PlaceHolder 3"/>
          <p:cNvSpPr>
            <a:spLocks noGrp="1"/>
          </p:cNvSpPr>
          <p:nvPr>
            <p:ph/>
          </p:nvPr>
        </p:nvSpPr>
        <p:spPr>
          <a:xfrm>
            <a:off x="623052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5" name="PlaceHolder 4"/>
          <p:cNvSpPr>
            <a:spLocks noGrp="1"/>
          </p:cNvSpPr>
          <p:nvPr>
            <p:ph/>
          </p:nvPr>
        </p:nvSpPr>
        <p:spPr>
          <a:xfrm>
            <a:off x="6230520" y="395856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DEBBD62A-6C5D-4B55-A994-03457F7F0E43}"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07" name="PlaceHolder 2"/>
          <p:cNvSpPr>
            <a:spLocks noGrp="1"/>
          </p:cNvSpPr>
          <p:nvPr>
            <p:ph/>
          </p:nvPr>
        </p:nvSpPr>
        <p:spPr>
          <a:xfrm>
            <a:off x="60948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8" name="PlaceHolder 3"/>
          <p:cNvSpPr>
            <a:spLocks noGrp="1"/>
          </p:cNvSpPr>
          <p:nvPr>
            <p:ph/>
          </p:nvPr>
        </p:nvSpPr>
        <p:spPr>
          <a:xfrm>
            <a:off x="623052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9" name="PlaceHolder 4"/>
          <p:cNvSpPr>
            <a:spLocks noGrp="1"/>
          </p:cNvSpPr>
          <p:nvPr>
            <p:ph/>
          </p:nvPr>
        </p:nvSpPr>
        <p:spPr>
          <a:xfrm>
            <a:off x="609480" y="3958560"/>
            <a:ext cx="1096920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3585CDAF-3A24-4B1F-8037-6DD34A96343D}"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11" name="PlaceHolder 2"/>
          <p:cNvSpPr>
            <a:spLocks noGrp="1"/>
          </p:cNvSpPr>
          <p:nvPr>
            <p:ph/>
          </p:nvPr>
        </p:nvSpPr>
        <p:spPr>
          <a:xfrm>
            <a:off x="609480" y="1371600"/>
            <a:ext cx="1096920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2" name="PlaceHolder 3"/>
          <p:cNvSpPr>
            <a:spLocks noGrp="1"/>
          </p:cNvSpPr>
          <p:nvPr>
            <p:ph/>
          </p:nvPr>
        </p:nvSpPr>
        <p:spPr>
          <a:xfrm>
            <a:off x="609480" y="3958560"/>
            <a:ext cx="1096920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F9023A54-BD62-4FE0-A87B-F9B3698DB693}"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14" name="PlaceHolder 2"/>
          <p:cNvSpPr>
            <a:spLocks noGrp="1"/>
          </p:cNvSpPr>
          <p:nvPr>
            <p:ph/>
          </p:nvPr>
        </p:nvSpPr>
        <p:spPr>
          <a:xfrm>
            <a:off x="60948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5" name="PlaceHolder 3"/>
          <p:cNvSpPr>
            <a:spLocks noGrp="1"/>
          </p:cNvSpPr>
          <p:nvPr>
            <p:ph/>
          </p:nvPr>
        </p:nvSpPr>
        <p:spPr>
          <a:xfrm>
            <a:off x="623052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6" name="PlaceHolder 4"/>
          <p:cNvSpPr>
            <a:spLocks noGrp="1"/>
          </p:cNvSpPr>
          <p:nvPr>
            <p:ph/>
          </p:nvPr>
        </p:nvSpPr>
        <p:spPr>
          <a:xfrm>
            <a:off x="609480" y="395856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7" name="PlaceHolder 5"/>
          <p:cNvSpPr>
            <a:spLocks noGrp="1"/>
          </p:cNvSpPr>
          <p:nvPr>
            <p:ph/>
          </p:nvPr>
        </p:nvSpPr>
        <p:spPr>
          <a:xfrm>
            <a:off x="6230520" y="395856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B1AA6560-D124-4F4C-A1F9-813694383EC8}" type="slidenum">
              <a:t>&lt;#&gt;</a:t>
            </a:fld>
          </a:p>
        </p:txBody>
      </p:sp>
      <p:sp>
        <p:nvSpPr>
          <p:cNvPr id="9" name="PlaceHolder 8"/>
          <p:cNvSpPr>
            <a:spLocks noGrp="1"/>
          </p:cNvSpPr>
          <p:nvPr>
            <p:ph type="dt" idx="7"/>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19" name="PlaceHolder 2"/>
          <p:cNvSpPr>
            <a:spLocks noGrp="1"/>
          </p:cNvSpPr>
          <p:nvPr>
            <p:ph/>
          </p:nvPr>
        </p:nvSpPr>
        <p:spPr>
          <a:xfrm>
            <a:off x="609480" y="137160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0" name="PlaceHolder 3"/>
          <p:cNvSpPr>
            <a:spLocks noGrp="1"/>
          </p:cNvSpPr>
          <p:nvPr>
            <p:ph/>
          </p:nvPr>
        </p:nvSpPr>
        <p:spPr>
          <a:xfrm>
            <a:off x="4318560" y="137160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1" name="PlaceHolder 4"/>
          <p:cNvSpPr>
            <a:spLocks noGrp="1"/>
          </p:cNvSpPr>
          <p:nvPr>
            <p:ph/>
          </p:nvPr>
        </p:nvSpPr>
        <p:spPr>
          <a:xfrm>
            <a:off x="8027280" y="137160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2" name="PlaceHolder 5"/>
          <p:cNvSpPr>
            <a:spLocks noGrp="1"/>
          </p:cNvSpPr>
          <p:nvPr>
            <p:ph/>
          </p:nvPr>
        </p:nvSpPr>
        <p:spPr>
          <a:xfrm>
            <a:off x="609480" y="395856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3" name="PlaceHolder 6"/>
          <p:cNvSpPr>
            <a:spLocks noGrp="1"/>
          </p:cNvSpPr>
          <p:nvPr>
            <p:ph/>
          </p:nvPr>
        </p:nvSpPr>
        <p:spPr>
          <a:xfrm>
            <a:off x="4318560" y="395856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4" name="PlaceHolder 7"/>
          <p:cNvSpPr>
            <a:spLocks noGrp="1"/>
          </p:cNvSpPr>
          <p:nvPr>
            <p:ph/>
          </p:nvPr>
        </p:nvSpPr>
        <p:spPr>
          <a:xfrm>
            <a:off x="8027280" y="395856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3E921BD5-6EF6-4BFC-90AF-3FCD54307FBE}" type="slidenum">
              <a:t>&lt;#&gt;</a:t>
            </a:fld>
          </a:p>
        </p:txBody>
      </p:sp>
      <p:sp>
        <p:nvSpPr>
          <p:cNvPr id="11" name="PlaceHolder 10"/>
          <p:cNvSpPr>
            <a:spLocks noGrp="1"/>
          </p:cNvSpPr>
          <p:nvPr>
            <p:ph type="dt" idx="7"/>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95F53B87-0A5B-4434-A9B5-DDFF58C1A11D}" type="slidenum">
              <a:t>&lt;#&gt;</a:t>
            </a:fld>
          </a:p>
        </p:txBody>
      </p:sp>
      <p:sp>
        <p:nvSpPr>
          <p:cNvPr id="4" name="PlaceHolder 3"/>
          <p:cNvSpPr>
            <a:spLocks noGrp="1"/>
          </p:cNvSpPr>
          <p:nvPr>
            <p:ph type="dt" idx="10"/>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1" name="PlaceHolder 2"/>
          <p:cNvSpPr>
            <a:spLocks noGrp="1"/>
          </p:cNvSpPr>
          <p:nvPr>
            <p:ph type="subTitle"/>
          </p:nvPr>
        </p:nvSpPr>
        <p:spPr>
          <a:xfrm>
            <a:off x="609480" y="1371600"/>
            <a:ext cx="10969200" cy="49525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EBDCBADF-E589-4C8F-8021-021296C21AD4}"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3" name="PlaceHolder 2"/>
          <p:cNvSpPr>
            <a:spLocks noGrp="1"/>
          </p:cNvSpPr>
          <p:nvPr>
            <p:ph/>
          </p:nvPr>
        </p:nvSpPr>
        <p:spPr>
          <a:xfrm>
            <a:off x="609480" y="1371600"/>
            <a:ext cx="10969200" cy="49525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6958830A-0AD3-45B1-8E01-5945C4635694}"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0" name="PlaceHolder 2"/>
          <p:cNvSpPr>
            <a:spLocks noGrp="1"/>
          </p:cNvSpPr>
          <p:nvPr>
            <p:ph/>
          </p:nvPr>
        </p:nvSpPr>
        <p:spPr>
          <a:xfrm>
            <a:off x="609480" y="1371600"/>
            <a:ext cx="5352840" cy="49525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 name="PlaceHolder 3"/>
          <p:cNvSpPr>
            <a:spLocks noGrp="1"/>
          </p:cNvSpPr>
          <p:nvPr>
            <p:ph/>
          </p:nvPr>
        </p:nvSpPr>
        <p:spPr>
          <a:xfrm>
            <a:off x="6230520" y="1371600"/>
            <a:ext cx="5352840" cy="49525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ADDC26BD-14E7-47BE-8605-72B4AC051CB0}"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5" name="PlaceHolder 2"/>
          <p:cNvSpPr>
            <a:spLocks noGrp="1"/>
          </p:cNvSpPr>
          <p:nvPr>
            <p:ph/>
          </p:nvPr>
        </p:nvSpPr>
        <p:spPr>
          <a:xfrm>
            <a:off x="609480" y="1371600"/>
            <a:ext cx="5352840" cy="49525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36" name="PlaceHolder 3"/>
          <p:cNvSpPr>
            <a:spLocks noGrp="1"/>
          </p:cNvSpPr>
          <p:nvPr>
            <p:ph/>
          </p:nvPr>
        </p:nvSpPr>
        <p:spPr>
          <a:xfrm>
            <a:off x="6230520" y="1371600"/>
            <a:ext cx="5352840" cy="49525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F0B66BA3-0303-4AA2-92DC-5392D3C405E1}"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2FF979C3-95D0-4281-AFE1-CA3161E9E57A}"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8" name="PlaceHolder 1"/>
          <p:cNvSpPr>
            <a:spLocks noGrp="1"/>
          </p:cNvSpPr>
          <p:nvPr>
            <p:ph type="subTitle"/>
          </p:nvPr>
        </p:nvSpPr>
        <p:spPr>
          <a:xfrm>
            <a:off x="609480" y="274680"/>
            <a:ext cx="10969200" cy="3318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2B63B7AD-A083-4D15-BE08-EFEC4D4B023C}"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40" name="PlaceHolder 2"/>
          <p:cNvSpPr>
            <a:spLocks noGrp="1"/>
          </p:cNvSpPr>
          <p:nvPr>
            <p:ph/>
          </p:nvPr>
        </p:nvSpPr>
        <p:spPr>
          <a:xfrm>
            <a:off x="60948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1" name="PlaceHolder 3"/>
          <p:cNvSpPr>
            <a:spLocks noGrp="1"/>
          </p:cNvSpPr>
          <p:nvPr>
            <p:ph/>
          </p:nvPr>
        </p:nvSpPr>
        <p:spPr>
          <a:xfrm>
            <a:off x="6230520" y="1371600"/>
            <a:ext cx="5352840" cy="49525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2" name="PlaceHolder 4"/>
          <p:cNvSpPr>
            <a:spLocks noGrp="1"/>
          </p:cNvSpPr>
          <p:nvPr>
            <p:ph/>
          </p:nvPr>
        </p:nvSpPr>
        <p:spPr>
          <a:xfrm>
            <a:off x="609480" y="395856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B9928F50-1167-4A3F-B3A3-685C980833A6}"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44" name="PlaceHolder 2"/>
          <p:cNvSpPr>
            <a:spLocks noGrp="1"/>
          </p:cNvSpPr>
          <p:nvPr>
            <p:ph/>
          </p:nvPr>
        </p:nvSpPr>
        <p:spPr>
          <a:xfrm>
            <a:off x="609480" y="1371600"/>
            <a:ext cx="5352840" cy="49525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5" name="PlaceHolder 3"/>
          <p:cNvSpPr>
            <a:spLocks noGrp="1"/>
          </p:cNvSpPr>
          <p:nvPr>
            <p:ph/>
          </p:nvPr>
        </p:nvSpPr>
        <p:spPr>
          <a:xfrm>
            <a:off x="623052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6" name="PlaceHolder 4"/>
          <p:cNvSpPr>
            <a:spLocks noGrp="1"/>
          </p:cNvSpPr>
          <p:nvPr>
            <p:ph/>
          </p:nvPr>
        </p:nvSpPr>
        <p:spPr>
          <a:xfrm>
            <a:off x="6230520" y="395856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11136171-536A-4E5B-8E7E-9490B994EC0C}"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48" name="PlaceHolder 2"/>
          <p:cNvSpPr>
            <a:spLocks noGrp="1"/>
          </p:cNvSpPr>
          <p:nvPr>
            <p:ph/>
          </p:nvPr>
        </p:nvSpPr>
        <p:spPr>
          <a:xfrm>
            <a:off x="60948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9" name="PlaceHolder 3"/>
          <p:cNvSpPr>
            <a:spLocks noGrp="1"/>
          </p:cNvSpPr>
          <p:nvPr>
            <p:ph/>
          </p:nvPr>
        </p:nvSpPr>
        <p:spPr>
          <a:xfrm>
            <a:off x="623052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0" name="PlaceHolder 4"/>
          <p:cNvSpPr>
            <a:spLocks noGrp="1"/>
          </p:cNvSpPr>
          <p:nvPr>
            <p:ph/>
          </p:nvPr>
        </p:nvSpPr>
        <p:spPr>
          <a:xfrm>
            <a:off x="609480" y="3958560"/>
            <a:ext cx="1096920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35C7D6C3-108A-40BC-976E-BC1AD303750E}"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52" name="PlaceHolder 2"/>
          <p:cNvSpPr>
            <a:spLocks noGrp="1"/>
          </p:cNvSpPr>
          <p:nvPr>
            <p:ph/>
          </p:nvPr>
        </p:nvSpPr>
        <p:spPr>
          <a:xfrm>
            <a:off x="609480" y="1371600"/>
            <a:ext cx="1096920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3" name="PlaceHolder 3"/>
          <p:cNvSpPr>
            <a:spLocks noGrp="1"/>
          </p:cNvSpPr>
          <p:nvPr>
            <p:ph/>
          </p:nvPr>
        </p:nvSpPr>
        <p:spPr>
          <a:xfrm>
            <a:off x="609480" y="3958560"/>
            <a:ext cx="1096920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7549626A-4435-4BD7-82AF-05FC7E4D059A}"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55" name="PlaceHolder 2"/>
          <p:cNvSpPr>
            <a:spLocks noGrp="1"/>
          </p:cNvSpPr>
          <p:nvPr>
            <p:ph/>
          </p:nvPr>
        </p:nvSpPr>
        <p:spPr>
          <a:xfrm>
            <a:off x="60948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6" name="PlaceHolder 3"/>
          <p:cNvSpPr>
            <a:spLocks noGrp="1"/>
          </p:cNvSpPr>
          <p:nvPr>
            <p:ph/>
          </p:nvPr>
        </p:nvSpPr>
        <p:spPr>
          <a:xfrm>
            <a:off x="623052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7" name="PlaceHolder 4"/>
          <p:cNvSpPr>
            <a:spLocks noGrp="1"/>
          </p:cNvSpPr>
          <p:nvPr>
            <p:ph/>
          </p:nvPr>
        </p:nvSpPr>
        <p:spPr>
          <a:xfrm>
            <a:off x="609480" y="395856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8" name="PlaceHolder 5"/>
          <p:cNvSpPr>
            <a:spLocks noGrp="1"/>
          </p:cNvSpPr>
          <p:nvPr>
            <p:ph/>
          </p:nvPr>
        </p:nvSpPr>
        <p:spPr>
          <a:xfrm>
            <a:off x="6230520" y="395856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381B1CE8-31F9-4AF0-90AF-7BAF2F7F453E}" type="slidenum">
              <a:t>&lt;#&gt;</a:t>
            </a:fld>
          </a:p>
        </p:txBody>
      </p:sp>
      <p:sp>
        <p:nvSpPr>
          <p:cNvPr id="9" name="PlaceHolder 8"/>
          <p:cNvSpPr>
            <a:spLocks noGrp="1"/>
          </p:cNvSpPr>
          <p:nvPr>
            <p:ph type="dt" idx="10"/>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60" name="PlaceHolder 2"/>
          <p:cNvSpPr>
            <a:spLocks noGrp="1"/>
          </p:cNvSpPr>
          <p:nvPr>
            <p:ph/>
          </p:nvPr>
        </p:nvSpPr>
        <p:spPr>
          <a:xfrm>
            <a:off x="609480" y="137160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1" name="PlaceHolder 3"/>
          <p:cNvSpPr>
            <a:spLocks noGrp="1"/>
          </p:cNvSpPr>
          <p:nvPr>
            <p:ph/>
          </p:nvPr>
        </p:nvSpPr>
        <p:spPr>
          <a:xfrm>
            <a:off x="4318560" y="137160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2" name="PlaceHolder 4"/>
          <p:cNvSpPr>
            <a:spLocks noGrp="1"/>
          </p:cNvSpPr>
          <p:nvPr>
            <p:ph/>
          </p:nvPr>
        </p:nvSpPr>
        <p:spPr>
          <a:xfrm>
            <a:off x="8027280" y="137160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3" name="PlaceHolder 5"/>
          <p:cNvSpPr>
            <a:spLocks noGrp="1"/>
          </p:cNvSpPr>
          <p:nvPr>
            <p:ph/>
          </p:nvPr>
        </p:nvSpPr>
        <p:spPr>
          <a:xfrm>
            <a:off x="609480" y="395856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4" name="PlaceHolder 6"/>
          <p:cNvSpPr>
            <a:spLocks noGrp="1"/>
          </p:cNvSpPr>
          <p:nvPr>
            <p:ph/>
          </p:nvPr>
        </p:nvSpPr>
        <p:spPr>
          <a:xfrm>
            <a:off x="4318560" y="395856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5" name="PlaceHolder 7"/>
          <p:cNvSpPr>
            <a:spLocks noGrp="1"/>
          </p:cNvSpPr>
          <p:nvPr>
            <p:ph/>
          </p:nvPr>
        </p:nvSpPr>
        <p:spPr>
          <a:xfrm>
            <a:off x="8027280" y="3958560"/>
            <a:ext cx="353196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5B158B45-10A5-4D1A-86F3-F7DA4A36BA9D}" type="slidenum">
              <a:t>&lt;#&gt;</a:t>
            </a:fld>
          </a:p>
        </p:txBody>
      </p:sp>
      <p:sp>
        <p:nvSpPr>
          <p:cNvPr id="11" name="PlaceHolder 10"/>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7667D6F6-0349-4FCB-9CA1-30D43061D81D}"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4680"/>
            <a:ext cx="10969200" cy="3318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CC8DB9E9-4647-483C-A408-E8CCE9DC277F}"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5" name="PlaceHolder 2"/>
          <p:cNvSpPr>
            <a:spLocks noGrp="1"/>
          </p:cNvSpPr>
          <p:nvPr>
            <p:ph/>
          </p:nvPr>
        </p:nvSpPr>
        <p:spPr>
          <a:xfrm>
            <a:off x="60948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 name="PlaceHolder 3"/>
          <p:cNvSpPr>
            <a:spLocks noGrp="1"/>
          </p:cNvSpPr>
          <p:nvPr>
            <p:ph/>
          </p:nvPr>
        </p:nvSpPr>
        <p:spPr>
          <a:xfrm>
            <a:off x="6230520" y="1371600"/>
            <a:ext cx="5352840" cy="49525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7" name="PlaceHolder 4"/>
          <p:cNvSpPr>
            <a:spLocks noGrp="1"/>
          </p:cNvSpPr>
          <p:nvPr>
            <p:ph/>
          </p:nvPr>
        </p:nvSpPr>
        <p:spPr>
          <a:xfrm>
            <a:off x="609480" y="395856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5D15B58-A9C0-4B54-AFA0-B08D5215A137}"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9" name="PlaceHolder 2"/>
          <p:cNvSpPr>
            <a:spLocks noGrp="1"/>
          </p:cNvSpPr>
          <p:nvPr>
            <p:ph/>
          </p:nvPr>
        </p:nvSpPr>
        <p:spPr>
          <a:xfrm>
            <a:off x="609480" y="1371600"/>
            <a:ext cx="5352840" cy="49525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0" name="PlaceHolder 3"/>
          <p:cNvSpPr>
            <a:spLocks noGrp="1"/>
          </p:cNvSpPr>
          <p:nvPr>
            <p:ph/>
          </p:nvPr>
        </p:nvSpPr>
        <p:spPr>
          <a:xfrm>
            <a:off x="623052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1" name="PlaceHolder 4"/>
          <p:cNvSpPr>
            <a:spLocks noGrp="1"/>
          </p:cNvSpPr>
          <p:nvPr>
            <p:ph/>
          </p:nvPr>
        </p:nvSpPr>
        <p:spPr>
          <a:xfrm>
            <a:off x="6230520" y="395856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02599A7-5F3B-4B64-886F-1969C0783A93}"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4680"/>
            <a:ext cx="10969200" cy="71568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3" name="PlaceHolder 2"/>
          <p:cNvSpPr>
            <a:spLocks noGrp="1"/>
          </p:cNvSpPr>
          <p:nvPr>
            <p:ph/>
          </p:nvPr>
        </p:nvSpPr>
        <p:spPr>
          <a:xfrm>
            <a:off x="60948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4" name="PlaceHolder 3"/>
          <p:cNvSpPr>
            <a:spLocks noGrp="1"/>
          </p:cNvSpPr>
          <p:nvPr>
            <p:ph/>
          </p:nvPr>
        </p:nvSpPr>
        <p:spPr>
          <a:xfrm>
            <a:off x="6230520" y="1371600"/>
            <a:ext cx="535284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 name="PlaceHolder 4"/>
          <p:cNvSpPr>
            <a:spLocks noGrp="1"/>
          </p:cNvSpPr>
          <p:nvPr>
            <p:ph/>
          </p:nvPr>
        </p:nvSpPr>
        <p:spPr>
          <a:xfrm>
            <a:off x="609480" y="3958560"/>
            <a:ext cx="10969200" cy="23623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B327B846-18FF-4412-85E1-1C02A49DFD3A}"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914040" y="2130480"/>
            <a:ext cx="10360080" cy="1469520"/>
          </a:xfrm>
          <a:prstGeom prst="rect">
            <a:avLst/>
          </a:prstGeom>
          <a:noFill/>
          <a:ln w="0">
            <a:noFill/>
          </a:ln>
        </p:spPr>
        <p:txBody>
          <a:bodyPr lIns="123120" rIns="123120" tIns="61560" bIns="61560" anchor="ctr">
            <a:noAutofit/>
          </a:bodyPr>
          <a:p>
            <a:r>
              <a:rPr b="0" lang="en-US" sz="4800" spc="-1" strike="noStrike">
                <a:solidFill>
                  <a:srgbClr val="000000"/>
                </a:solidFill>
                <a:latin typeface="Arial"/>
              </a:rPr>
              <a:t>Click to edit the title text </a:t>
            </a:r>
            <a:r>
              <a:rPr b="0" lang="en-US" sz="4800" spc="-1" strike="noStrike">
                <a:solidFill>
                  <a:srgbClr val="000000"/>
                </a:solidFill>
                <a:latin typeface="Arial"/>
              </a:rPr>
              <a:t>format</a:t>
            </a:r>
            <a:endParaRPr b="0" lang="en-US" sz="4800" spc="-1" strike="noStrike">
              <a:solidFill>
                <a:srgbClr val="000000"/>
              </a:solidFill>
              <a:latin typeface="Arial"/>
            </a:endParaRPr>
          </a:p>
        </p:txBody>
      </p:sp>
      <p:sp>
        <p:nvSpPr>
          <p:cNvPr id="1" name="PlaceHolder 2"/>
          <p:cNvSpPr>
            <a:spLocks noGrp="1"/>
          </p:cNvSpPr>
          <p:nvPr>
            <p:ph type="dt" idx="1"/>
          </p:nvPr>
        </p:nvSpPr>
        <p:spPr>
          <a:xfrm>
            <a:off x="609480" y="6356520"/>
            <a:ext cx="2842920" cy="366480"/>
          </a:xfrm>
          <a:prstGeom prst="rect">
            <a:avLst/>
          </a:prstGeom>
          <a:noFill/>
          <a:ln w="0">
            <a:noFill/>
          </a:ln>
        </p:spPr>
        <p:txBody>
          <a:bodyPr lIns="123120" rIns="123120" tIns="61560" bIns="6156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2" name="PlaceHolder 3"/>
          <p:cNvSpPr>
            <a:spLocks noGrp="1"/>
          </p:cNvSpPr>
          <p:nvPr>
            <p:ph type="ftr" idx="2"/>
          </p:nvPr>
        </p:nvSpPr>
        <p:spPr>
          <a:xfrm>
            <a:off x="0" y="6508800"/>
            <a:ext cx="8430840" cy="348840"/>
          </a:xfrm>
          <a:prstGeom prst="rect">
            <a:avLst/>
          </a:prstGeom>
          <a:noFill/>
          <a:ln w="0">
            <a:noFill/>
          </a:ln>
        </p:spPr>
        <p:txBody>
          <a:bodyPr lIns="123120" rIns="123120" tIns="61560" bIns="61560"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3" name="PlaceHolder 4"/>
          <p:cNvSpPr>
            <a:spLocks noGrp="1"/>
          </p:cNvSpPr>
          <p:nvPr>
            <p:ph type="sldNum" idx="3"/>
          </p:nvPr>
        </p:nvSpPr>
        <p:spPr>
          <a:xfrm>
            <a:off x="9344160" y="6494400"/>
            <a:ext cx="284436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222880CB-2C9A-4DB2-AB66-0A35869C0B74}" type="slidenum">
              <a:rPr b="0" lang="en-US" sz="1600" spc="-1" strike="noStrike">
                <a:solidFill>
                  <a:srgbClr val="898989"/>
                </a:solidFill>
                <a:latin typeface="Calibri"/>
                <a:ea typeface="Calibri"/>
              </a:rPr>
              <a:t>&lt;number&gt;</a:t>
            </a:fld>
            <a:endParaRPr b="0" lang="en-US" sz="1600" spc="-1" strike="noStrike">
              <a:latin typeface="Times New Roman"/>
            </a:endParaRPr>
          </a:p>
        </p:txBody>
      </p:sp>
      <p:sp>
        <p:nvSpPr>
          <p:cNvPr id="4"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1" name="Google Shape;26;p37" descr=""/>
          <p:cNvPicPr/>
          <p:nvPr/>
        </p:nvPicPr>
        <p:blipFill>
          <a:blip r:embed="rId2"/>
          <a:stretch/>
        </p:blipFill>
        <p:spPr>
          <a:xfrm>
            <a:off x="-31680" y="52560"/>
            <a:ext cx="1248840" cy="568080"/>
          </a:xfrm>
          <a:prstGeom prst="rect">
            <a:avLst/>
          </a:prstGeom>
          <a:ln w="0">
            <a:noFill/>
          </a:ln>
        </p:spPr>
      </p:pic>
      <p:pic>
        <p:nvPicPr>
          <p:cNvPr id="42" name="Google Shape;27;p37" descr="A picture containing sky, outdoor, dome, roof&#10;&#10;Description automatically generated"/>
          <p:cNvPicPr/>
          <p:nvPr/>
        </p:nvPicPr>
        <p:blipFill>
          <a:blip r:embed="rId3"/>
          <a:stretch/>
        </p:blipFill>
        <p:spPr>
          <a:xfrm>
            <a:off x="44280" y="619200"/>
            <a:ext cx="1020240" cy="626760"/>
          </a:xfrm>
          <a:prstGeom prst="rect">
            <a:avLst/>
          </a:prstGeom>
          <a:ln w="0">
            <a:noFill/>
          </a:ln>
        </p:spPr>
      </p:pic>
      <p:sp>
        <p:nvSpPr>
          <p:cNvPr id="43" name="PlaceHolder 1"/>
          <p:cNvSpPr>
            <a:spLocks noGrp="1"/>
          </p:cNvSpPr>
          <p:nvPr>
            <p:ph type="title"/>
          </p:nvPr>
        </p:nvSpPr>
        <p:spPr>
          <a:xfrm>
            <a:off x="609480" y="274680"/>
            <a:ext cx="10969200" cy="715680"/>
          </a:xfrm>
          <a:prstGeom prst="rect">
            <a:avLst/>
          </a:prstGeom>
          <a:noFill/>
          <a:ln w="0">
            <a:noFill/>
          </a:ln>
        </p:spPr>
        <p:txBody>
          <a:bodyPr lIns="123120" rIns="123120" tIns="61560" bIns="61560" anchor="ctr">
            <a:noAutofit/>
          </a:bodyPr>
          <a:p>
            <a:r>
              <a:rPr b="0" lang="en-US" sz="4800" spc="-1" strike="noStrike">
                <a:solidFill>
                  <a:srgbClr val="000000"/>
                </a:solidFill>
                <a:latin typeface="Arial"/>
              </a:rPr>
              <a:t>Click to edit the title text format</a:t>
            </a:r>
            <a:endParaRPr b="0" lang="en-US" sz="4800" spc="-1" strike="noStrike">
              <a:solidFill>
                <a:srgbClr val="000000"/>
              </a:solidFill>
              <a:latin typeface="Arial"/>
            </a:endParaRPr>
          </a:p>
        </p:txBody>
      </p:sp>
      <p:sp>
        <p:nvSpPr>
          <p:cNvPr id="44" name="PlaceHolder 2"/>
          <p:cNvSpPr>
            <a:spLocks noGrp="1"/>
          </p:cNvSpPr>
          <p:nvPr>
            <p:ph type="body"/>
          </p:nvPr>
        </p:nvSpPr>
        <p:spPr>
          <a:xfrm>
            <a:off x="609480" y="1371600"/>
            <a:ext cx="10969200" cy="4952520"/>
          </a:xfrm>
          <a:prstGeom prst="rect">
            <a:avLst/>
          </a:prstGeom>
          <a:noFill/>
          <a:ln w="0">
            <a:noFill/>
          </a:ln>
        </p:spPr>
        <p:txBody>
          <a:bodyPr lIns="123120" rIns="123120" tIns="61560" bIns="61560" anchor="t">
            <a:noAutofit/>
          </a:bodyPr>
          <a:p>
            <a:pPr marL="432000" indent="-324000">
              <a:spcBef>
                <a:spcPts val="1417"/>
              </a:spcBef>
              <a:buClr>
                <a:srgbClr val="000000"/>
              </a:buClr>
              <a:buSzPct val="45000"/>
              <a:buFont typeface="Wingdings" charset="2"/>
              <a:buChar char=""/>
            </a:pPr>
            <a:r>
              <a:rPr b="0" lang="en-US" sz="3800" spc="-1" strike="noStrike">
                <a:solidFill>
                  <a:srgbClr val="000000"/>
                </a:solidFill>
                <a:latin typeface="Arial"/>
              </a:rPr>
              <a:t>Click to edit the outline text format</a:t>
            </a:r>
            <a:endParaRPr b="0" lang="en-US" sz="3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3800" spc="-1" strike="noStrike">
                <a:solidFill>
                  <a:srgbClr val="000000"/>
                </a:solidFill>
                <a:latin typeface="Arial"/>
              </a:rPr>
              <a:t>Second Outline Level</a:t>
            </a:r>
            <a:endParaRPr b="0" lang="en-US" sz="3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3800" spc="-1" strike="noStrike">
                <a:solidFill>
                  <a:srgbClr val="000000"/>
                </a:solidFill>
                <a:latin typeface="Arial"/>
              </a:rPr>
              <a:t>Third Outline Level</a:t>
            </a:r>
            <a:endParaRPr b="0" lang="en-US" sz="3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3800" spc="-1" strike="noStrike">
                <a:solidFill>
                  <a:srgbClr val="000000"/>
                </a:solidFill>
                <a:latin typeface="Arial"/>
              </a:rPr>
              <a:t>Fourth Outline Level</a:t>
            </a:r>
            <a:endParaRPr b="0" lang="en-US" sz="3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3800" spc="-1" strike="noStrike">
                <a:solidFill>
                  <a:srgbClr val="000000"/>
                </a:solidFill>
                <a:latin typeface="Arial"/>
              </a:rPr>
              <a:t>Fifth Outline Level</a:t>
            </a:r>
            <a:endParaRPr b="0" lang="en-US" sz="3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3800" spc="-1" strike="noStrike">
                <a:solidFill>
                  <a:srgbClr val="000000"/>
                </a:solidFill>
                <a:latin typeface="Arial"/>
              </a:rPr>
              <a:t>Sixth Outline Level</a:t>
            </a:r>
            <a:endParaRPr b="0" lang="en-US" sz="3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3800" spc="-1" strike="noStrike">
                <a:solidFill>
                  <a:srgbClr val="000000"/>
                </a:solidFill>
                <a:latin typeface="Arial"/>
              </a:rPr>
              <a:t>Seventh Outline Level</a:t>
            </a:r>
            <a:endParaRPr b="0" lang="en-US" sz="3800" spc="-1" strike="noStrike">
              <a:solidFill>
                <a:srgbClr val="000000"/>
              </a:solidFill>
              <a:latin typeface="Arial"/>
            </a:endParaRPr>
          </a:p>
        </p:txBody>
      </p:sp>
      <p:sp>
        <p:nvSpPr>
          <p:cNvPr id="45" name="PlaceHolder 3"/>
          <p:cNvSpPr>
            <a:spLocks noGrp="1"/>
          </p:cNvSpPr>
          <p:nvPr>
            <p:ph type="dt" idx="4"/>
          </p:nvPr>
        </p:nvSpPr>
        <p:spPr>
          <a:xfrm>
            <a:off x="609480" y="6356520"/>
            <a:ext cx="2842920" cy="366480"/>
          </a:xfrm>
          <a:prstGeom prst="rect">
            <a:avLst/>
          </a:prstGeom>
          <a:noFill/>
          <a:ln w="0">
            <a:noFill/>
          </a:ln>
        </p:spPr>
        <p:txBody>
          <a:bodyPr lIns="123120" rIns="123120" tIns="61560" bIns="6156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6" name="PlaceHolder 4"/>
          <p:cNvSpPr>
            <a:spLocks noGrp="1"/>
          </p:cNvSpPr>
          <p:nvPr>
            <p:ph type="ftr" idx="5"/>
          </p:nvPr>
        </p:nvSpPr>
        <p:spPr>
          <a:xfrm>
            <a:off x="0" y="6508800"/>
            <a:ext cx="8430840" cy="348840"/>
          </a:xfrm>
          <a:prstGeom prst="rect">
            <a:avLst/>
          </a:prstGeom>
          <a:noFill/>
          <a:ln w="0">
            <a:noFill/>
          </a:ln>
        </p:spPr>
        <p:txBody>
          <a:bodyPr lIns="123120" rIns="123120" tIns="61560" bIns="61560"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47" name="PlaceHolder 5"/>
          <p:cNvSpPr>
            <a:spLocks noGrp="1"/>
          </p:cNvSpPr>
          <p:nvPr>
            <p:ph type="sldNum" idx="6"/>
          </p:nvPr>
        </p:nvSpPr>
        <p:spPr>
          <a:xfrm>
            <a:off x="9344160" y="6494400"/>
            <a:ext cx="284436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5D2C9659-9C61-43C3-B333-4E8347C0376B}" type="slidenum">
              <a:rPr b="0" lang="en-US" sz="1600" spc="-1" strike="noStrike">
                <a:solidFill>
                  <a:srgbClr val="898989"/>
                </a:solidFill>
                <a:latin typeface="Calibri"/>
                <a:ea typeface="Calibri"/>
              </a:rPr>
              <a:t>&lt;number&gt;</a:t>
            </a:fld>
            <a:endParaRPr b="0" lang="en-US" sz="16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4" name="PlaceHolder 1"/>
          <p:cNvSpPr>
            <a:spLocks noGrp="1"/>
          </p:cNvSpPr>
          <p:nvPr>
            <p:ph type="body"/>
          </p:nvPr>
        </p:nvSpPr>
        <p:spPr>
          <a:xfrm>
            <a:off x="914040" y="609480"/>
            <a:ext cx="10360080" cy="5486040"/>
          </a:xfrm>
          <a:prstGeom prst="rect">
            <a:avLst/>
          </a:prstGeom>
          <a:noFill/>
          <a:ln w="0">
            <a:noFill/>
          </a:ln>
        </p:spPr>
        <p:txBody>
          <a:bodyPr lIns="123120" rIns="123120" tIns="61560" bIns="61560" anchor="t">
            <a:noAutofit/>
          </a:bodyPr>
          <a:p>
            <a:pPr marL="432000" indent="-324000">
              <a:spcBef>
                <a:spcPts val="1417"/>
              </a:spcBef>
              <a:buClr>
                <a:srgbClr val="000000"/>
              </a:buClr>
              <a:buSzPct val="45000"/>
              <a:buFont typeface="Wingdings" charset="2"/>
              <a:buChar char=""/>
            </a:pPr>
            <a:r>
              <a:rPr b="0" lang="en-US" sz="3800" spc="-1" strike="noStrike">
                <a:solidFill>
                  <a:srgbClr val="000000"/>
                </a:solidFill>
                <a:latin typeface="Arial"/>
              </a:rPr>
              <a:t>Click to edit the outline text format</a:t>
            </a:r>
            <a:endParaRPr b="0" lang="en-US" sz="3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3800" spc="-1" strike="noStrike">
                <a:solidFill>
                  <a:srgbClr val="000000"/>
                </a:solidFill>
                <a:latin typeface="Arial"/>
              </a:rPr>
              <a:t>Second Outline Level</a:t>
            </a:r>
            <a:endParaRPr b="0" lang="en-US" sz="3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3800" spc="-1" strike="noStrike">
                <a:solidFill>
                  <a:srgbClr val="000000"/>
                </a:solidFill>
                <a:latin typeface="Arial"/>
              </a:rPr>
              <a:t>Third Outline Level</a:t>
            </a:r>
            <a:endParaRPr b="0" lang="en-US" sz="3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3800" spc="-1" strike="noStrike">
                <a:solidFill>
                  <a:srgbClr val="000000"/>
                </a:solidFill>
                <a:latin typeface="Arial"/>
              </a:rPr>
              <a:t>Fourth Outline Level</a:t>
            </a:r>
            <a:endParaRPr b="0" lang="en-US" sz="3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3800" spc="-1" strike="noStrike">
                <a:solidFill>
                  <a:srgbClr val="000000"/>
                </a:solidFill>
                <a:latin typeface="Arial"/>
              </a:rPr>
              <a:t>Fifth Outline Level</a:t>
            </a:r>
            <a:endParaRPr b="0" lang="en-US" sz="3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3800" spc="-1" strike="noStrike">
                <a:solidFill>
                  <a:srgbClr val="000000"/>
                </a:solidFill>
                <a:latin typeface="Arial"/>
              </a:rPr>
              <a:t>Sixth Outline Level</a:t>
            </a:r>
            <a:endParaRPr b="0" lang="en-US" sz="3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3800" spc="-1" strike="noStrike">
                <a:solidFill>
                  <a:srgbClr val="000000"/>
                </a:solidFill>
                <a:latin typeface="Arial"/>
              </a:rPr>
              <a:t>Seventh Outline Level</a:t>
            </a:r>
            <a:endParaRPr b="0" lang="en-US" sz="3800" spc="-1" strike="noStrike">
              <a:solidFill>
                <a:srgbClr val="000000"/>
              </a:solidFill>
              <a:latin typeface="Arial"/>
            </a:endParaRPr>
          </a:p>
        </p:txBody>
      </p:sp>
      <p:sp>
        <p:nvSpPr>
          <p:cNvPr id="85" name="PlaceHolder 2"/>
          <p:cNvSpPr>
            <a:spLocks noGrp="1"/>
          </p:cNvSpPr>
          <p:nvPr>
            <p:ph type="dt" idx="7"/>
          </p:nvPr>
        </p:nvSpPr>
        <p:spPr>
          <a:xfrm>
            <a:off x="0" y="0"/>
            <a:ext cx="0" cy="0"/>
          </a:xfrm>
          <a:prstGeom prst="rect">
            <a:avLst/>
          </a:prstGeom>
          <a:noFill/>
          <a:ln w="0">
            <a:noFill/>
          </a:ln>
        </p:spPr>
        <p:txBody>
          <a:bodyPr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6" name="PlaceHolder 3"/>
          <p:cNvSpPr>
            <a:spLocks noGrp="1"/>
          </p:cNvSpPr>
          <p:nvPr>
            <p:ph type="ftr" idx="8"/>
          </p:nvPr>
        </p:nvSpPr>
        <p:spPr>
          <a:xfrm>
            <a:off x="0" y="6508800"/>
            <a:ext cx="8430840" cy="348840"/>
          </a:xfrm>
          <a:prstGeom prst="rect">
            <a:avLst/>
          </a:prstGeom>
          <a:noFill/>
          <a:ln w="0">
            <a:noFill/>
          </a:ln>
        </p:spPr>
        <p:txBody>
          <a:bodyPr lIns="123120" rIns="123120" tIns="61560" bIns="61560"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87" name="PlaceHolder 4"/>
          <p:cNvSpPr>
            <a:spLocks noGrp="1"/>
          </p:cNvSpPr>
          <p:nvPr>
            <p:ph type="sldNum" idx="9"/>
          </p:nvPr>
        </p:nvSpPr>
        <p:spPr>
          <a:xfrm>
            <a:off x="9344160" y="6494400"/>
            <a:ext cx="284436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4C022B66-B333-4961-836D-13224BDA9780}" type="slidenum">
              <a:rPr b="0" lang="en-US" sz="1600" spc="-1" strike="noStrike">
                <a:solidFill>
                  <a:srgbClr val="898989"/>
                </a:solidFill>
                <a:latin typeface="Calibri"/>
                <a:ea typeface="Calibri"/>
              </a:rPr>
              <a:t>&lt;number&gt;</a:t>
            </a:fld>
            <a:endParaRPr b="0" lang="en-US" sz="1600" spc="-1" strike="noStrike">
              <a:latin typeface="Times New Roman"/>
            </a:endParaRPr>
          </a:p>
        </p:txBody>
      </p:sp>
      <p:sp>
        <p:nvSpPr>
          <p:cNvPr id="88" name="PlaceHolder 5"/>
          <p:cNvSpPr>
            <a:spLocks noGrp="1"/>
          </p:cNvSpPr>
          <p:nvPr>
            <p:ph type="title"/>
          </p:nvPr>
        </p:nvSpPr>
        <p:spPr>
          <a:xfrm>
            <a:off x="609120" y="273600"/>
            <a:ext cx="10969560" cy="1144800"/>
          </a:xfrm>
          <a:prstGeom prst="rect">
            <a:avLst/>
          </a:prstGeom>
          <a:noFill/>
          <a:ln w="0">
            <a:noFill/>
          </a:ln>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4680"/>
            <a:ext cx="10969200" cy="715680"/>
          </a:xfrm>
          <a:prstGeom prst="rect">
            <a:avLst/>
          </a:prstGeom>
          <a:noFill/>
          <a:ln w="0">
            <a:noFill/>
          </a:ln>
        </p:spPr>
        <p:txBody>
          <a:bodyPr lIns="123120" rIns="123120" tIns="61560" bIns="61560" anchor="ctr">
            <a:noAutofit/>
          </a:bodyPr>
          <a:p>
            <a:r>
              <a:rPr b="0" lang="en-US" sz="4800" spc="-1" strike="noStrike">
                <a:solidFill>
                  <a:srgbClr val="000000"/>
                </a:solidFill>
                <a:latin typeface="Arial"/>
              </a:rPr>
              <a:t>Click to edit the title text format</a:t>
            </a:r>
            <a:endParaRPr b="0" lang="en-US" sz="4800" spc="-1" strike="noStrike">
              <a:solidFill>
                <a:srgbClr val="000000"/>
              </a:solidFill>
              <a:latin typeface="Arial"/>
            </a:endParaRPr>
          </a:p>
        </p:txBody>
      </p:sp>
      <p:sp>
        <p:nvSpPr>
          <p:cNvPr id="126" name="PlaceHolder 2"/>
          <p:cNvSpPr>
            <a:spLocks noGrp="1"/>
          </p:cNvSpPr>
          <p:nvPr>
            <p:ph type="dt" idx="10"/>
          </p:nvPr>
        </p:nvSpPr>
        <p:spPr>
          <a:xfrm>
            <a:off x="609480" y="6356520"/>
            <a:ext cx="2842920" cy="366480"/>
          </a:xfrm>
          <a:prstGeom prst="rect">
            <a:avLst/>
          </a:prstGeom>
          <a:noFill/>
          <a:ln w="0">
            <a:noFill/>
          </a:ln>
        </p:spPr>
        <p:txBody>
          <a:bodyPr lIns="123120" rIns="123120" tIns="61560" bIns="6156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27" name="PlaceHolder 3"/>
          <p:cNvSpPr>
            <a:spLocks noGrp="1"/>
          </p:cNvSpPr>
          <p:nvPr>
            <p:ph type="ftr" idx="11"/>
          </p:nvPr>
        </p:nvSpPr>
        <p:spPr>
          <a:xfrm>
            <a:off x="0" y="6508800"/>
            <a:ext cx="8430840" cy="348840"/>
          </a:xfrm>
          <a:prstGeom prst="rect">
            <a:avLst/>
          </a:prstGeom>
          <a:noFill/>
          <a:ln w="0">
            <a:noFill/>
          </a:ln>
        </p:spPr>
        <p:txBody>
          <a:bodyPr lIns="123120" rIns="123120" tIns="61560" bIns="61560"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128" name="PlaceHolder 4"/>
          <p:cNvSpPr>
            <a:spLocks noGrp="1"/>
          </p:cNvSpPr>
          <p:nvPr>
            <p:ph type="sldNum" idx="12"/>
          </p:nvPr>
        </p:nvSpPr>
        <p:spPr>
          <a:xfrm>
            <a:off x="9344160" y="6494400"/>
            <a:ext cx="284436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723FD052-76DB-4744-A6E0-4D62C05BCC4E}" type="slidenum">
              <a:rPr b="0" lang="en-US" sz="1600" spc="-1" strike="noStrike">
                <a:solidFill>
                  <a:srgbClr val="898989"/>
                </a:solidFill>
                <a:latin typeface="Calibri"/>
                <a:ea typeface="Calibri"/>
              </a:rPr>
              <a:t>&lt;number&gt;</a:t>
            </a:fld>
            <a:endParaRPr b="0" lang="en-US" sz="1600" spc="-1" strike="noStrike">
              <a:latin typeface="Times New Roman"/>
            </a:endParaRPr>
          </a:p>
        </p:txBody>
      </p:sp>
      <p:sp>
        <p:nvSpPr>
          <p:cNvPr id="129"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gif"/><Relationship Id="rId3" Type="http://schemas.openxmlformats.org/officeDocument/2006/relationships/image" Target="../media/image5.pn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slideLayout" Target="../slideLayouts/slideLayout2.xml"/><Relationship Id="rId1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hyperlink" Target="https://ui.adsabs.harvard.edu/abs/2022AN....34310103A/abstract" TargetMode="External"/><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slideLayout" Target="../slideLayouts/slideLayout2.xml"/><Relationship Id="rId10"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hyperlink" Target="https://ui.adsabs.harvard.edu/abs/2022AN....34310103A/abstract" TargetMode="External"/><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slideLayout" Target="../slideLayouts/slideLayout2.xml"/><Relationship Id="rId11"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hyperlink" Target="https://github.com/LSST-sersag/cnp_agn/blob/main/CNP_ARCHITECTURE.ipynb" TargetMode="External"/><Relationship Id="rId2" Type="http://schemas.openxmlformats.org/officeDocument/2006/relationships/hyperlink" Target="https://github.com/LSST-sersag/cnp_agn/blob/main/CNP_DATASETCLASS.ipynb" TargetMode="External"/><Relationship Id="rId3" Type="http://schemas.openxmlformats.org/officeDocument/2006/relationships/hyperlink" Target="https://github.com/LSST-sersag/cnp_agn/blob/main/CNP_METRICS.ipynb" TargetMode="External"/><Relationship Id="rId4" Type="http://schemas.openxmlformats.org/officeDocument/2006/relationships/hyperlink" Target="https://github.com/LSST-sersag/cnp_agn/blob/main/CNP_TRAINING.ipynb" TargetMode="External"/><Relationship Id="rId5" Type="http://schemas.openxmlformats.org/officeDocument/2006/relationships/hyperlink" Target="https://github.com/LSST-sersag/cnp_agn/blob/main/CNP_PREDICTION.ipynb" TargetMode="External"/><Relationship Id="rId6" Type="http://schemas.openxmlformats.org/officeDocument/2006/relationships/image" Target="../media/image65.png"/><Relationship Id="rId7" Type="http://schemas.openxmlformats.org/officeDocument/2006/relationships/hyperlink" Target="https://github.com/LSST-sersag/" TargetMode="External"/><Relationship Id="rId8" Type="http://schemas.openxmlformats.org/officeDocument/2006/relationships/hyperlink" Target="https://github.com/LSST-sersag/" TargetMode="External"/><Relationship Id="rId9" Type="http://schemas.openxmlformats.org/officeDocument/2006/relationships/slideLayout" Target="../slideLayouts/slideLayout13.xml"/><Relationship Id="rId10"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hyperlink" Target="/ppt/slides/slide13.xml" TargetMode="External"/><Relationship Id="rId2" Type="http://schemas.openxmlformats.org/officeDocument/2006/relationships/hyperlink" Target="https://ui.adsabs.harvard.edu/abs/2022AN....34310103A/abstract" TargetMode="External"/><Relationship Id="rId3" Type="http://schemas.openxmlformats.org/officeDocument/2006/relationships/hyperlink" Target="https://ui.adsabs.harvard.edu/abs/2022AN....34310103A/abstract" TargetMode="External"/><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slideLayout" Target="../slideLayouts/slideLayout13.xml"/><Relationship Id="rId8"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hyperlink" Target="https://ui.adsabs.harvard.edu/abs/2022AN....34310103A/abstract" TargetMode="External"/><Relationship Id="rId2" Type="http://schemas.openxmlformats.org/officeDocument/2006/relationships/hyperlink" Target="https://ui.adsabs.harvard.edu/abs/2022AN....34310103A/abstract" TargetMode="Externa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gif"/><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slideLayout" Target="../slideLayouts/slideLayout13.xml"/><Relationship Id="rId11"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hyperlink" Target="/ppt/slides/slide13.xml" TargetMode="External"/><Relationship Id="rId2" Type="http://schemas.openxmlformats.org/officeDocument/2006/relationships/hyperlink" Target="https://ui.adsabs.harvard.edu/abs/2022AN....34310103A/abstract" TargetMode="External"/><Relationship Id="rId3" Type="http://schemas.openxmlformats.org/officeDocument/2006/relationships/hyperlink" Target="https://ui.adsabs.harvard.edu/abs/2022AN....34310103A/abstract" TargetMode="External"/><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slideLayout" Target="../slideLayouts/slideLayout13.xml"/><Relationship Id="rId8"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hyperlink" Target="https://ui.adsabs.harvard.edu/abs/2022AN....34310090J/abstrac" TargetMode="External"/><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slideLayout" Target="../slideLayouts/slideLayout13.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hyperlink" Target="https://colab.research.google.com/drive/1MBlcg2hye-AYig1Q1q5eRsCoRtfTEo5-#scrollTo=xGwEUOCXU-m6" TargetMode="External"/><Relationship Id="rId8" Type="http://schemas.openxmlformats.org/officeDocument/2006/relationships/slideLayout" Target="../slideLayouts/slideLayout13.xml"/><Relationship Id="rId9"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2.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hyperlink" Target="https://ui.adsabs.harvard.edu/abs/2022AN....34310090J" TargetMode="External"/><Relationship Id="rId4" Type="http://schemas.openxmlformats.org/officeDocument/2006/relationships/hyperlink" Target="https://ui.adsabs.harvard.edu/abs/2022AN....34310103A/abstract" TargetMode="External"/><Relationship Id="rId5" Type="http://schemas.openxmlformats.org/officeDocument/2006/relationships/hyperlink" Target="https://ui.adsabs.harvard.edu/abs/2022AN....34310103A/abstract" TargetMode="External"/><Relationship Id="rId6" Type="http://schemas.openxmlformats.org/officeDocument/2006/relationships/slideLayout" Target="../slideLayouts/slideLayout13.xml"/><Relationship Id="rId7"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slideLayout" Target="../slideLayouts/slideLayout2.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hyperlink" Target="https://doi.org/10.1093/mnras/stab1595" TargetMode="External"/><Relationship Id="rId2" Type="http://schemas.openxmlformats.org/officeDocument/2006/relationships/hyperlink" Target="https://docushare.lsst.org/docushare/dsweb/Get/Document-37645/Cadence_Notes-AGN_var.pdf" TargetMode="External"/><Relationship Id="rId3" Type="http://schemas.openxmlformats.org/officeDocument/2006/relationships/hyperlink" Target="https://ui.adsabs.harvard.edu/#abs/2022ApJS..262...49K/abstract" TargetMode="External"/><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slideLayout" Target="../slideLayouts/slideLayout13.xml"/><Relationship Id="rId9"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hyperlink" Target="mailto:andjelka@math.rs" TargetMode="External"/><Relationship Id="rId2" Type="http://schemas.openxmlformats.org/officeDocument/2006/relationships/hyperlink" Target="mailto:dragana@math.rs" TargetMode="External"/><Relationship Id="rId3" Type="http://schemas.openxmlformats.org/officeDocument/2006/relationships/hyperlink" Target="https://forms.gle/SstDis1t5KJiMFrY6" TargetMode="External"/><Relationship Id="rId4" Type="http://schemas.openxmlformats.org/officeDocument/2006/relationships/image" Target="../media/image97.png"/><Relationship Id="rId5" Type="http://schemas.openxmlformats.org/officeDocument/2006/relationships/hyperlink" Target="https://github.com/LSST-sersag/dle/blob/main/README.md" TargetMode="External"/><Relationship Id="rId6" Type="http://schemas.openxmlformats.org/officeDocument/2006/relationships/slideLayout" Target="../slideLayouts/slideLayout2.xml"/><Relationship Id="rId7"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hyperlink" Target="https://github.com/LSST-sersag/cnp_agn/" TargetMode="External"/><Relationship Id="rId2" Type="http://schemas.openxmlformats.org/officeDocument/2006/relationships/hyperlink" Target="https://github.com/LSST-sersag/cnp_agn/blob/main/CNP_ARCHITECTURE.ipynb" TargetMode="External"/><Relationship Id="rId3" Type="http://schemas.openxmlformats.org/officeDocument/2006/relationships/hyperlink" Target="https://github.com/LSST-sersag/cnp_agn/blob/main/CNP_DATASETCLASS.ipynb" TargetMode="External"/><Relationship Id="rId4" Type="http://schemas.openxmlformats.org/officeDocument/2006/relationships/hyperlink" Target="https://github.com/LSST-sersag/cnp_agn/blob/main/CNP_METRICS.ipynb" TargetMode="External"/><Relationship Id="rId5" Type="http://schemas.openxmlformats.org/officeDocument/2006/relationships/hyperlink" Target="https://github.com/LSST-sersag/cnp_agn/blob/main/CNP_TRAINING.ipynb" TargetMode="External"/><Relationship Id="rId6" Type="http://schemas.openxmlformats.org/officeDocument/2006/relationships/hyperlink" Target="https://github.com/LSST-sersag/cnp_agn/blob/main/CNP_PREDICTION.ipynb" TargetMode="External"/><Relationship Id="rId7" Type="http://schemas.openxmlformats.org/officeDocument/2006/relationships/slideLayout" Target="../slideLayouts/slideLayout25.xml"/><Relationship Id="rId8"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hyperlink" Target="https://colab.research.google.com/drive/1MBlcg2hye-AYig1Q1q5eRsCoRtfTEo5-?usp=sharing" TargetMode="External"/><Relationship Id="rId8" Type="http://schemas.openxmlformats.org/officeDocument/2006/relationships/hyperlink" Target="https://ui.adsabs.harvard.edu/abs/2018MNRAS.475.2051K/abstract" TargetMode="External"/><Relationship Id="rId9" Type="http://schemas.openxmlformats.org/officeDocument/2006/relationships/hyperlink" Target="https://ui.adsabs.harvard.edu/abs/2019ApJ...871...32K/abstract" TargetMode="External"/><Relationship Id="rId10" Type="http://schemas.openxmlformats.org/officeDocument/2006/relationships/hyperlink" Target="https://ui.adsabs.harvard.edu/abs/2020MNRAS.494.4069K/abstract" TargetMode="External"/><Relationship Id="rId11" Type="http://schemas.openxmlformats.org/officeDocument/2006/relationships/hyperlink" Target="https://ui.adsabs.harvard.edu/abs/2021MNRAS.505.5012K/abstract" TargetMode="External"/><Relationship Id="rId12" Type="http://schemas.openxmlformats.org/officeDocument/2006/relationships/slideLayout" Target="../slideLayouts/slideLayout2.xml"/><Relationship Id="rId1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25.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2.xml"/><Relationship Id="rId5"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slideLayout" Target="../slideLayouts/slideLayout13.xml"/><Relationship Id="rId6"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110.jpeg"/><Relationship Id="rId2" Type="http://schemas.openxmlformats.org/officeDocument/2006/relationships/image" Target="../media/image111.jpeg"/><Relationship Id="rId3" Type="http://schemas.openxmlformats.org/officeDocument/2006/relationships/slideLayout" Target="../slideLayouts/slideLayout13.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slideLayout" Target="../slideLayouts/slideLayout41.xml"/><Relationship Id="rId5"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hyperlink" Target="https://github.com/LSST-sersag/dle/blob/main/README.md" TargetMode="External"/><Relationship Id="rId2" Type="http://schemas.openxmlformats.org/officeDocument/2006/relationships/slideLayout" Target="../slideLayouts/slideLayout13.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slideLayout" Target="../slideLayouts/slideLayout13.xml"/><Relationship Id="rId4"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 Id="rId7" Type="http://schemas.openxmlformats.org/officeDocument/2006/relationships/slideLayout" Target="../slideLayouts/slideLayout13.xml"/><Relationship Id="rId8"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23.jpeg"/><Relationship Id="rId2" Type="http://schemas.openxmlformats.org/officeDocument/2006/relationships/image" Target="../media/image124.png"/><Relationship Id="rId3" Type="http://schemas.openxmlformats.org/officeDocument/2006/relationships/slideLayout" Target="../slideLayouts/slideLayout13.xml"/><Relationship Id="rId4" Type="http://schemas.openxmlformats.org/officeDocument/2006/relationships/notesSlide" Target="../notesSlides/notesSlide37.xml"/>
</Relationships>
</file>

<file path=ppt/slides/_rels/slide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slideLayout" Target="../slideLayouts/slideLayout2.xml"/><Relationship Id="rId9"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gif"/><Relationship Id="rId6" Type="http://schemas.openxmlformats.org/officeDocument/2006/relationships/image" Target="../media/image32.gif"/><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slideLayout" Target="../slideLayouts/slideLayout2.xml"/><Relationship Id="rId1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2.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slideLayout" Target="../slideLayouts/slideLayout2.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2.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2.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83880" y="1146960"/>
            <a:ext cx="12188520" cy="1763640"/>
          </a:xfrm>
          <a:prstGeom prst="rect">
            <a:avLst/>
          </a:prstGeom>
          <a:noFill/>
          <a:ln w="0">
            <a:noFill/>
          </a:ln>
        </p:spPr>
        <p:txBody>
          <a:bodyPr lIns="123120" rIns="123120" tIns="61560" bIns="61560" anchor="ctr">
            <a:noAutofit/>
          </a:bodyPr>
          <a:p>
            <a:pPr algn="ctr">
              <a:lnSpc>
                <a:spcPct val="100000"/>
              </a:lnSpc>
              <a:buNone/>
              <a:tabLst>
                <a:tab algn="l" pos="0"/>
              </a:tabLst>
            </a:pPr>
            <a:r>
              <a:rPr b="1" lang="en-US" sz="2700" spc="-1" strike="noStrike">
                <a:solidFill>
                  <a:srgbClr val="4f81bd"/>
                </a:solidFill>
                <a:latin typeface="Calibri"/>
                <a:ea typeface="Calibri"/>
              </a:rPr>
              <a:t>NEURAL PROCESSES</a:t>
            </a:r>
            <a:endParaRPr b="0" lang="en-US" sz="2700" spc="-1" strike="noStrike">
              <a:solidFill>
                <a:srgbClr val="000000"/>
              </a:solidFill>
              <a:latin typeface="Arial"/>
            </a:endParaRPr>
          </a:p>
          <a:p>
            <a:pPr algn="ctr">
              <a:lnSpc>
                <a:spcPct val="100000"/>
              </a:lnSpc>
              <a:buNone/>
              <a:tabLst>
                <a:tab algn="l" pos="0"/>
              </a:tabLst>
            </a:pPr>
            <a:r>
              <a:rPr b="1" lang="en-US" sz="3600" spc="-1" strike="noStrike">
                <a:solidFill>
                  <a:srgbClr val="4f81bd"/>
                </a:solidFill>
                <a:latin typeface="Calibri"/>
                <a:ea typeface="Calibri"/>
              </a:rPr>
              <a:t> </a:t>
            </a:r>
            <a:endParaRPr b="0" lang="en-US" sz="3600" spc="-1" strike="noStrike">
              <a:solidFill>
                <a:srgbClr val="000000"/>
              </a:solidFill>
              <a:latin typeface="Arial"/>
            </a:endParaRPr>
          </a:p>
        </p:txBody>
      </p:sp>
      <p:pic>
        <p:nvPicPr>
          <p:cNvPr id="173" name="Google Shape;96;p1" descr=""/>
          <p:cNvPicPr/>
          <p:nvPr/>
        </p:nvPicPr>
        <p:blipFill>
          <a:blip r:embed="rId1"/>
          <a:stretch/>
        </p:blipFill>
        <p:spPr>
          <a:xfrm>
            <a:off x="2405880" y="234360"/>
            <a:ext cx="1493640" cy="799920"/>
          </a:xfrm>
          <a:prstGeom prst="rect">
            <a:avLst/>
          </a:prstGeom>
          <a:ln w="0">
            <a:noFill/>
          </a:ln>
        </p:spPr>
      </p:pic>
      <p:pic>
        <p:nvPicPr>
          <p:cNvPr id="174" name="Google Shape;97;p1" descr=""/>
          <p:cNvPicPr/>
          <p:nvPr/>
        </p:nvPicPr>
        <p:blipFill>
          <a:blip r:embed="rId2"/>
          <a:stretch/>
        </p:blipFill>
        <p:spPr>
          <a:xfrm>
            <a:off x="3978720" y="228600"/>
            <a:ext cx="982440" cy="893880"/>
          </a:xfrm>
          <a:prstGeom prst="rect">
            <a:avLst/>
          </a:prstGeom>
          <a:ln w="0">
            <a:noFill/>
          </a:ln>
        </p:spPr>
      </p:pic>
      <p:pic>
        <p:nvPicPr>
          <p:cNvPr id="175" name="Google Shape;98;p1" descr=""/>
          <p:cNvPicPr/>
          <p:nvPr/>
        </p:nvPicPr>
        <p:blipFill>
          <a:blip r:embed="rId3"/>
          <a:stretch/>
        </p:blipFill>
        <p:spPr>
          <a:xfrm>
            <a:off x="2257920" y="5502240"/>
            <a:ext cx="2148120" cy="975960"/>
          </a:xfrm>
          <a:prstGeom prst="rect">
            <a:avLst/>
          </a:prstGeom>
          <a:ln w="0">
            <a:noFill/>
          </a:ln>
        </p:spPr>
      </p:pic>
      <p:pic>
        <p:nvPicPr>
          <p:cNvPr id="176" name="Google Shape;99;p1" descr="A picture containing sky, outdoor, dome, roof&#10;&#10;Description automatically generated"/>
          <p:cNvPicPr/>
          <p:nvPr/>
        </p:nvPicPr>
        <p:blipFill>
          <a:blip r:embed="rId4"/>
          <a:stretch/>
        </p:blipFill>
        <p:spPr>
          <a:xfrm>
            <a:off x="8317080" y="4042800"/>
            <a:ext cx="3871440" cy="2383200"/>
          </a:xfrm>
          <a:prstGeom prst="rect">
            <a:avLst/>
          </a:prstGeom>
          <a:ln w="0">
            <a:noFill/>
          </a:ln>
        </p:spPr>
      </p:pic>
      <p:pic>
        <p:nvPicPr>
          <p:cNvPr id="177" name="Google Shape;100;p1" descr="Home"/>
          <p:cNvPicPr/>
          <p:nvPr/>
        </p:nvPicPr>
        <p:blipFill>
          <a:blip r:embed="rId5"/>
          <a:stretch/>
        </p:blipFill>
        <p:spPr>
          <a:xfrm>
            <a:off x="78840" y="4889880"/>
            <a:ext cx="2148120" cy="1588320"/>
          </a:xfrm>
          <a:prstGeom prst="rect">
            <a:avLst/>
          </a:prstGeom>
          <a:ln w="0">
            <a:noFill/>
          </a:ln>
        </p:spPr>
      </p:pic>
      <p:pic>
        <p:nvPicPr>
          <p:cNvPr id="178" name="Google Shape;101;p1" descr=""/>
          <p:cNvPicPr/>
          <p:nvPr/>
        </p:nvPicPr>
        <p:blipFill>
          <a:blip r:embed="rId6"/>
          <a:stretch/>
        </p:blipFill>
        <p:spPr>
          <a:xfrm>
            <a:off x="9680760" y="228600"/>
            <a:ext cx="1036080" cy="1036080"/>
          </a:xfrm>
          <a:prstGeom prst="rect">
            <a:avLst/>
          </a:prstGeom>
          <a:ln w="0">
            <a:noFill/>
          </a:ln>
        </p:spPr>
      </p:pic>
      <p:pic>
        <p:nvPicPr>
          <p:cNvPr id="179" name="Google Shape;102;p1" descr=""/>
          <p:cNvPicPr/>
          <p:nvPr/>
        </p:nvPicPr>
        <p:blipFill>
          <a:blip r:embed="rId7"/>
          <a:stretch/>
        </p:blipFill>
        <p:spPr>
          <a:xfrm>
            <a:off x="3760560" y="346320"/>
            <a:ext cx="2541240" cy="799920"/>
          </a:xfrm>
          <a:prstGeom prst="rect">
            <a:avLst/>
          </a:prstGeom>
          <a:ln w="0">
            <a:noFill/>
          </a:ln>
        </p:spPr>
      </p:pic>
      <p:pic>
        <p:nvPicPr>
          <p:cNvPr id="180" name="Google Shape;103;p1" descr=""/>
          <p:cNvPicPr/>
          <p:nvPr/>
        </p:nvPicPr>
        <p:blipFill>
          <a:blip r:embed="rId8"/>
          <a:srcRect l="54172" t="52812" r="0" b="26031"/>
          <a:stretch/>
        </p:blipFill>
        <p:spPr>
          <a:xfrm>
            <a:off x="4437000" y="5502240"/>
            <a:ext cx="987840" cy="923400"/>
          </a:xfrm>
          <a:prstGeom prst="rect">
            <a:avLst/>
          </a:prstGeom>
          <a:ln w="0">
            <a:noFill/>
          </a:ln>
        </p:spPr>
      </p:pic>
      <p:pic>
        <p:nvPicPr>
          <p:cNvPr id="181" name="Google Shape;104;p1" descr=""/>
          <p:cNvPicPr/>
          <p:nvPr/>
        </p:nvPicPr>
        <p:blipFill>
          <a:blip r:embed="rId9"/>
          <a:stretch/>
        </p:blipFill>
        <p:spPr>
          <a:xfrm>
            <a:off x="83880" y="297720"/>
            <a:ext cx="2242440" cy="673560"/>
          </a:xfrm>
          <a:prstGeom prst="rect">
            <a:avLst/>
          </a:prstGeom>
          <a:ln w="0">
            <a:noFill/>
          </a:ln>
        </p:spPr>
      </p:pic>
      <p:sp>
        <p:nvSpPr>
          <p:cNvPr id="182" name="Google Shape;105;p1"/>
          <p:cNvSpPr/>
          <p:nvPr/>
        </p:nvSpPr>
        <p:spPr>
          <a:xfrm>
            <a:off x="55440" y="6426000"/>
            <a:ext cx="11507040" cy="365040"/>
          </a:xfrm>
          <a:prstGeom prst="rect">
            <a:avLst/>
          </a:prstGeom>
          <a:noFill/>
          <a:ln w="0">
            <a:noFill/>
          </a:ln>
        </p:spPr>
        <p:style>
          <a:lnRef idx="0"/>
          <a:fillRef idx="0"/>
          <a:effectRef idx="0"/>
          <a:fontRef idx="minor"/>
        </p:style>
        <p:txBody>
          <a:bodyPr tIns="182880" bIns="182880" anchor="t">
            <a:spAutoFit/>
          </a:bodyPr>
          <a:p>
            <a:pPr>
              <a:lnSpc>
                <a:spcPct val="100000"/>
              </a:lnSpc>
              <a:buNone/>
              <a:tabLst>
                <a:tab algn="l" pos="0"/>
              </a:tabLst>
            </a:pPr>
            <a:r>
              <a:rPr b="1" lang="en-US" sz="1200" spc="-1" strike="noStrike">
                <a:solidFill>
                  <a:srgbClr val="6d9eeb"/>
                </a:solidFill>
                <a:highlight>
                  <a:srgbClr val="ffffff"/>
                </a:highlight>
                <a:latin typeface="Arial"/>
                <a:ea typeface="Arial"/>
              </a:rPr>
              <a:t> </a:t>
            </a:r>
            <a:r>
              <a:rPr b="1" lang="en-US" sz="1200" spc="-1" strike="noStrike">
                <a:solidFill>
                  <a:srgbClr val="6d9eeb"/>
                </a:solidFill>
                <a:highlight>
                  <a:srgbClr val="ffffff"/>
                </a:highlight>
                <a:latin typeface="Arial"/>
                <a:ea typeface="Arial"/>
              </a:rPr>
              <a:t>LINCC Tech Talks, November 10, 2022</a:t>
            </a:r>
            <a:endParaRPr b="0" lang="en-US" sz="1200" spc="-1" strike="noStrike">
              <a:latin typeface="Arial"/>
            </a:endParaRPr>
          </a:p>
        </p:txBody>
      </p:sp>
      <p:pic>
        <p:nvPicPr>
          <p:cNvPr id="183" name="Google Shape;106;p1" descr=""/>
          <p:cNvPicPr/>
          <p:nvPr/>
        </p:nvPicPr>
        <p:blipFill>
          <a:blip r:embed="rId10"/>
          <a:srcRect l="4153" t="2055" r="50014" b="76790"/>
          <a:stretch/>
        </p:blipFill>
        <p:spPr>
          <a:xfrm>
            <a:off x="5486400" y="5502240"/>
            <a:ext cx="982440" cy="923400"/>
          </a:xfrm>
          <a:prstGeom prst="rect">
            <a:avLst/>
          </a:prstGeom>
          <a:ln w="0">
            <a:noFill/>
          </a:ln>
        </p:spPr>
      </p:pic>
      <p:sp>
        <p:nvSpPr>
          <p:cNvPr id="184" name="Google Shape;107;p1"/>
          <p:cNvSpPr/>
          <p:nvPr/>
        </p:nvSpPr>
        <p:spPr>
          <a:xfrm>
            <a:off x="2811240" y="3908520"/>
            <a:ext cx="8896320" cy="399960"/>
          </a:xfrm>
          <a:prstGeom prst="rect">
            <a:avLst/>
          </a:prstGeom>
          <a:noFill/>
          <a:ln w="0">
            <a:noFill/>
          </a:ln>
        </p:spPr>
        <p:style>
          <a:lnRef idx="0"/>
          <a:fillRef idx="0"/>
          <a:effectRef idx="0"/>
          <a:fontRef idx="minor"/>
        </p:style>
      </p:sp>
      <p:sp>
        <p:nvSpPr>
          <p:cNvPr id="185" name="Google Shape;108;p1"/>
          <p:cNvSpPr/>
          <p:nvPr/>
        </p:nvSpPr>
        <p:spPr>
          <a:xfrm>
            <a:off x="262440" y="2102400"/>
            <a:ext cx="11664000" cy="7311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endParaRPr b="0" lang="en-US" sz="1800" spc="-1" strike="noStrike">
              <a:latin typeface="Arial"/>
            </a:endParaRPr>
          </a:p>
          <a:p>
            <a:pPr algn="ctr">
              <a:lnSpc>
                <a:spcPct val="100000"/>
              </a:lnSpc>
              <a:buNone/>
              <a:tabLst>
                <a:tab algn="l" pos="0"/>
              </a:tabLst>
            </a:pPr>
            <a:r>
              <a:rPr b="1" lang="en-US" sz="1800" spc="-1" strike="noStrike">
                <a:solidFill>
                  <a:srgbClr val="000000"/>
                </a:solidFill>
                <a:highlight>
                  <a:srgbClr val="ffffff"/>
                </a:highlight>
                <a:latin typeface="Calibri"/>
                <a:ea typeface="Calibri"/>
              </a:rPr>
              <a:t>A. Kovačević</a:t>
            </a:r>
            <a:r>
              <a:rPr b="1" lang="en-US" sz="1800" spc="-1" strike="noStrike" baseline="30000">
                <a:solidFill>
                  <a:srgbClr val="000000"/>
                </a:solidFill>
                <a:highlight>
                  <a:srgbClr val="ffffff"/>
                </a:highlight>
                <a:latin typeface="Calibri"/>
                <a:ea typeface="Calibri"/>
              </a:rPr>
              <a:t>1</a:t>
            </a:r>
            <a:r>
              <a:rPr b="1" lang="en-US" sz="1800" spc="-1" strike="noStrike">
                <a:solidFill>
                  <a:srgbClr val="000000"/>
                </a:solidFill>
                <a:highlight>
                  <a:srgbClr val="ffffff"/>
                </a:highlight>
                <a:latin typeface="Calibri"/>
                <a:ea typeface="Calibri"/>
              </a:rPr>
              <a:t>, </a:t>
            </a:r>
            <a:endParaRPr b="0" lang="en-US" sz="1800" spc="-1" strike="noStrike">
              <a:latin typeface="Arial"/>
            </a:endParaRPr>
          </a:p>
        </p:txBody>
      </p:sp>
      <p:pic>
        <p:nvPicPr>
          <p:cNvPr id="186" name="Google Shape;109;p1" descr=""/>
          <p:cNvPicPr/>
          <p:nvPr/>
        </p:nvPicPr>
        <p:blipFill>
          <a:blip r:embed="rId11"/>
          <a:stretch/>
        </p:blipFill>
        <p:spPr>
          <a:xfrm>
            <a:off x="7954920" y="515160"/>
            <a:ext cx="1493640" cy="238680"/>
          </a:xfrm>
          <a:prstGeom prst="rect">
            <a:avLst/>
          </a:prstGeom>
          <a:ln w="0">
            <a:noFill/>
          </a:ln>
        </p:spPr>
      </p:pic>
      <p:pic>
        <p:nvPicPr>
          <p:cNvPr id="187" name="Google Shape;110;p1" descr=""/>
          <p:cNvPicPr/>
          <p:nvPr/>
        </p:nvPicPr>
        <p:blipFill>
          <a:blip r:embed="rId12"/>
          <a:stretch/>
        </p:blipFill>
        <p:spPr>
          <a:xfrm>
            <a:off x="6469200" y="77400"/>
            <a:ext cx="1188720" cy="893880"/>
          </a:xfrm>
          <a:prstGeom prst="rect">
            <a:avLst/>
          </a:prstGeom>
          <a:ln w="0">
            <a:noFill/>
          </a:ln>
        </p:spPr>
      </p:pic>
      <p:sp>
        <p:nvSpPr>
          <p:cNvPr id="188" name="Google Shape;111;p1"/>
          <p:cNvSpPr/>
          <p:nvPr/>
        </p:nvSpPr>
        <p:spPr>
          <a:xfrm>
            <a:off x="8340840" y="2799720"/>
            <a:ext cx="8896320" cy="3999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914040" y="2130480"/>
            <a:ext cx="10360080" cy="1469520"/>
          </a:xfrm>
          <a:prstGeom prst="rect">
            <a:avLst/>
          </a:prstGeom>
          <a:noFill/>
          <a:ln w="0">
            <a:noFill/>
          </a:ln>
        </p:spPr>
        <p:txBody>
          <a:bodyPr lIns="123120" rIns="123120" tIns="61560" bIns="61560" anchor="ctr">
            <a:noAutofit/>
          </a:bodyPr>
          <a:p>
            <a:endParaRPr b="0" lang="en-US" sz="1400" spc="-1" strike="noStrike">
              <a:solidFill>
                <a:srgbClr val="000000"/>
              </a:solidFill>
              <a:latin typeface="Arial"/>
            </a:endParaRPr>
          </a:p>
        </p:txBody>
      </p:sp>
      <p:sp>
        <p:nvSpPr>
          <p:cNvPr id="354" name="PlaceHolder 2"/>
          <p:cNvSpPr>
            <a:spLocks noGrp="1"/>
          </p:cNvSpPr>
          <p:nvPr>
            <p:ph type="subTitle"/>
          </p:nvPr>
        </p:nvSpPr>
        <p:spPr>
          <a:xfrm>
            <a:off x="1828440" y="3886200"/>
            <a:ext cx="8532000" cy="1752120"/>
          </a:xfrm>
          <a:prstGeom prst="rect">
            <a:avLst/>
          </a:prstGeom>
          <a:noFill/>
          <a:ln w="0">
            <a:noFill/>
          </a:ln>
        </p:spPr>
        <p:txBody>
          <a:bodyPr lIns="123120" rIns="123120" tIns="61560" bIns="61560" anchor="t">
            <a:noAutofit/>
          </a:bodyPr>
          <a:p>
            <a:pPr algn="ctr">
              <a:buNone/>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subTitle"/>
          </p:nvPr>
        </p:nvSpPr>
        <p:spPr>
          <a:xfrm>
            <a:off x="1828440" y="3886200"/>
            <a:ext cx="8532000" cy="1752120"/>
          </a:xfrm>
          <a:prstGeom prst="rect">
            <a:avLst/>
          </a:prstGeom>
          <a:noFill/>
          <a:ln w="0">
            <a:noFill/>
          </a:ln>
        </p:spPr>
        <p:txBody>
          <a:bodyPr lIns="123120" rIns="123120" tIns="61560" bIns="61560" anchor="t">
            <a:noAutofit/>
          </a:bodyPr>
          <a:p>
            <a:pPr algn="ctr">
              <a:buNone/>
            </a:pPr>
            <a:endParaRPr b="0" lang="en-US" sz="3200" spc="-1" strike="noStrike">
              <a:latin typeface="Arial"/>
            </a:endParaRPr>
          </a:p>
        </p:txBody>
      </p:sp>
      <p:sp>
        <p:nvSpPr>
          <p:cNvPr id="356" name="Google Shape;331;g183da2ec2c1_0_339"/>
          <p:cNvSpPr/>
          <p:nvPr/>
        </p:nvSpPr>
        <p:spPr>
          <a:xfrm>
            <a:off x="2168640" y="118080"/>
            <a:ext cx="8532000" cy="10357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2800" spc="-1" strike="noStrike">
                <a:solidFill>
                  <a:srgbClr val="1872ad"/>
                </a:solidFill>
                <a:latin typeface="Calibri"/>
                <a:ea typeface="Calibri"/>
              </a:rPr>
              <a:t>OVERVIEW OF CONDITIONAL NEURAL PROCESSES FAMILY</a:t>
            </a:r>
            <a:endParaRPr b="0" lang="en-US" sz="2800" spc="-1" strike="noStrike">
              <a:latin typeface="Arial"/>
            </a:endParaRPr>
          </a:p>
        </p:txBody>
      </p:sp>
      <p:pic>
        <p:nvPicPr>
          <p:cNvPr id="357" name="Google Shape;332;g183da2ec2c1_0_339" descr=""/>
          <p:cNvPicPr/>
          <p:nvPr/>
        </p:nvPicPr>
        <p:blipFill>
          <a:blip r:embed="rId1"/>
          <a:stretch/>
        </p:blipFill>
        <p:spPr>
          <a:xfrm>
            <a:off x="285840" y="733320"/>
            <a:ext cx="3627000" cy="1825200"/>
          </a:xfrm>
          <a:prstGeom prst="rect">
            <a:avLst/>
          </a:prstGeom>
          <a:ln w="0">
            <a:noFill/>
          </a:ln>
        </p:spPr>
      </p:pic>
      <p:pic>
        <p:nvPicPr>
          <p:cNvPr id="358" name="Google Shape;333;g183da2ec2c1_0_339" descr=""/>
          <p:cNvPicPr/>
          <p:nvPr/>
        </p:nvPicPr>
        <p:blipFill>
          <a:blip r:embed="rId2"/>
          <a:stretch/>
        </p:blipFill>
        <p:spPr>
          <a:xfrm>
            <a:off x="5079960" y="1370880"/>
            <a:ext cx="2148480" cy="615240"/>
          </a:xfrm>
          <a:prstGeom prst="rect">
            <a:avLst/>
          </a:prstGeom>
          <a:ln w="0">
            <a:noFill/>
          </a:ln>
        </p:spPr>
      </p:pic>
      <p:sp>
        <p:nvSpPr>
          <p:cNvPr id="359" name="Google Shape;334;g183da2ec2c1_0_339"/>
          <p:cNvSpPr/>
          <p:nvPr/>
        </p:nvSpPr>
        <p:spPr>
          <a:xfrm>
            <a:off x="3605760" y="810000"/>
            <a:ext cx="105696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encoding</a:t>
            </a:r>
            <a:endParaRPr b="0" lang="en-US" sz="1400" spc="-1" strike="noStrike">
              <a:latin typeface="Arial"/>
            </a:endParaRPr>
          </a:p>
        </p:txBody>
      </p:sp>
      <p:sp>
        <p:nvSpPr>
          <p:cNvPr id="360" name="Google Shape;335;g183da2ec2c1_0_339"/>
          <p:cNvSpPr/>
          <p:nvPr/>
        </p:nvSpPr>
        <p:spPr>
          <a:xfrm>
            <a:off x="3605760" y="1286640"/>
            <a:ext cx="127620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factorisation</a:t>
            </a:r>
            <a:endParaRPr b="0" lang="en-US" sz="1400" spc="-1" strike="noStrike">
              <a:latin typeface="Arial"/>
            </a:endParaRPr>
          </a:p>
        </p:txBody>
      </p:sp>
      <p:sp>
        <p:nvSpPr>
          <p:cNvPr id="361" name="Google Shape;336;g183da2ec2c1_0_339"/>
          <p:cNvSpPr/>
          <p:nvPr/>
        </p:nvSpPr>
        <p:spPr>
          <a:xfrm>
            <a:off x="3729240" y="2005200"/>
            <a:ext cx="127620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Gaussianity</a:t>
            </a:r>
            <a:endParaRPr b="0" lang="en-US" sz="1400" spc="-1" strike="noStrike">
              <a:latin typeface="Arial"/>
            </a:endParaRPr>
          </a:p>
        </p:txBody>
      </p:sp>
      <p:sp>
        <p:nvSpPr>
          <p:cNvPr id="362" name="Google Shape;337;g183da2ec2c1_0_339"/>
          <p:cNvSpPr/>
          <p:nvPr/>
        </p:nvSpPr>
        <p:spPr>
          <a:xfrm>
            <a:off x="7229160" y="1195560"/>
            <a:ext cx="440244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encoding</a:t>
            </a:r>
            <a:endParaRPr b="0" lang="en-US" sz="1400" spc="-1" strike="noStrike">
              <a:latin typeface="Arial"/>
            </a:endParaRPr>
          </a:p>
        </p:txBody>
      </p:sp>
      <p:sp>
        <p:nvSpPr>
          <p:cNvPr id="363" name="Google Shape;338;g183da2ec2c1_0_339"/>
          <p:cNvSpPr/>
          <p:nvPr/>
        </p:nvSpPr>
        <p:spPr>
          <a:xfrm>
            <a:off x="7357680" y="1586160"/>
            <a:ext cx="414540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decoding</a:t>
            </a:r>
            <a:endParaRPr b="0" lang="en-US" sz="1400" spc="-1" strike="noStrike">
              <a:latin typeface="Arial"/>
            </a:endParaRPr>
          </a:p>
        </p:txBody>
      </p:sp>
      <p:sp>
        <p:nvSpPr>
          <p:cNvPr id="364" name="Google Shape;339;g183da2ec2c1_0_339"/>
          <p:cNvSpPr/>
          <p:nvPr/>
        </p:nvSpPr>
        <p:spPr>
          <a:xfrm>
            <a:off x="2329560" y="2525400"/>
            <a:ext cx="5486040" cy="6692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600" spc="-1" strike="noStrike">
                <a:solidFill>
                  <a:srgbClr val="000000"/>
                </a:solidFill>
                <a:latin typeface="Calibri"/>
                <a:ea typeface="Calibri"/>
              </a:rPr>
              <a:t>MEMBER OF NFP:CONDITIONAL NEURAL PROCESS</a:t>
            </a:r>
            <a:r>
              <a:rPr b="1" lang="en-US" sz="1400" spc="-1" strike="noStrike">
                <a:solidFill>
                  <a:srgbClr val="000000"/>
                </a:solidFill>
                <a:latin typeface="Calibri"/>
                <a:ea typeface="Calibri"/>
              </a:rPr>
              <a:t> </a:t>
            </a:r>
            <a:endParaRPr b="0" lang="en-US" sz="1400" spc="-1" strike="noStrike">
              <a:latin typeface="Arial"/>
            </a:endParaRPr>
          </a:p>
        </p:txBody>
      </p:sp>
      <p:pic>
        <p:nvPicPr>
          <p:cNvPr id="365" name="Google Shape;340;g183da2ec2c1_0_339" descr=""/>
          <p:cNvPicPr/>
          <p:nvPr/>
        </p:nvPicPr>
        <p:blipFill>
          <a:blip r:embed="rId3"/>
          <a:stretch/>
        </p:blipFill>
        <p:spPr>
          <a:xfrm>
            <a:off x="171360" y="3429000"/>
            <a:ext cx="3434040" cy="2617920"/>
          </a:xfrm>
          <a:prstGeom prst="rect">
            <a:avLst/>
          </a:prstGeom>
          <a:ln w="0">
            <a:noFill/>
          </a:ln>
        </p:spPr>
      </p:pic>
      <p:sp>
        <p:nvSpPr>
          <p:cNvPr id="366" name="Google Shape;341;g183da2ec2c1_0_339"/>
          <p:cNvSpPr/>
          <p:nvPr/>
        </p:nvSpPr>
        <p:spPr>
          <a:xfrm>
            <a:off x="162000" y="3436560"/>
            <a:ext cx="1276200" cy="2533320"/>
          </a:xfrm>
          <a:prstGeom prst="rect">
            <a:avLst/>
          </a:prstGeom>
          <a:solidFill>
            <a:srgbClr val="e1eeeb">
              <a:alpha val="24000"/>
            </a:srgbClr>
          </a:solidFill>
          <a:ln w="9525">
            <a:solidFill>
              <a:srgbClr val="1f497d"/>
            </a:solidFill>
            <a:round/>
          </a:ln>
        </p:spPr>
        <p:style>
          <a:lnRef idx="0"/>
          <a:fillRef idx="0"/>
          <a:effectRef idx="0"/>
          <a:fontRef idx="minor"/>
        </p:style>
      </p:sp>
      <p:sp>
        <p:nvSpPr>
          <p:cNvPr id="367" name="Google Shape;342;g183da2ec2c1_0_339"/>
          <p:cNvSpPr/>
          <p:nvPr/>
        </p:nvSpPr>
        <p:spPr>
          <a:xfrm>
            <a:off x="2329560" y="3495600"/>
            <a:ext cx="1276200" cy="2533320"/>
          </a:xfrm>
          <a:prstGeom prst="rect">
            <a:avLst/>
          </a:prstGeom>
          <a:solidFill>
            <a:srgbClr val="eee1ec">
              <a:alpha val="24000"/>
            </a:srgbClr>
          </a:solidFill>
          <a:ln w="9525">
            <a:solidFill>
              <a:srgbClr val="1f497d"/>
            </a:solidFill>
            <a:round/>
          </a:ln>
        </p:spPr>
        <p:style>
          <a:lnRef idx="0"/>
          <a:fillRef idx="0"/>
          <a:effectRef idx="0"/>
          <a:fontRef idx="minor"/>
        </p:style>
      </p:sp>
      <p:sp>
        <p:nvSpPr>
          <p:cNvPr id="368" name="Google Shape;343;g183da2ec2c1_0_339"/>
          <p:cNvSpPr/>
          <p:nvPr/>
        </p:nvSpPr>
        <p:spPr>
          <a:xfrm>
            <a:off x="1438560" y="5722560"/>
            <a:ext cx="828360" cy="7300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200" spc="-1" strike="noStrike">
                <a:solidFill>
                  <a:srgbClr val="000000"/>
                </a:solidFill>
                <a:latin typeface="Calibri"/>
                <a:ea typeface="Calibri"/>
              </a:rPr>
              <a:t>Dubois et al 2020</a:t>
            </a:r>
            <a:endParaRPr b="0" lang="en-US" sz="1200" spc="-1" strike="noStrike">
              <a:latin typeface="Arial"/>
            </a:endParaRPr>
          </a:p>
        </p:txBody>
      </p:sp>
      <p:pic>
        <p:nvPicPr>
          <p:cNvPr id="369" name="Google Shape;344;g183da2ec2c1_0_339" descr=""/>
          <p:cNvPicPr/>
          <p:nvPr/>
        </p:nvPicPr>
        <p:blipFill>
          <a:blip r:embed="rId4"/>
          <a:stretch/>
        </p:blipFill>
        <p:spPr>
          <a:xfrm>
            <a:off x="162000" y="6192000"/>
            <a:ext cx="4100040" cy="553680"/>
          </a:xfrm>
          <a:prstGeom prst="rect">
            <a:avLst/>
          </a:prstGeom>
          <a:ln w="0">
            <a:noFill/>
          </a:ln>
        </p:spPr>
      </p:pic>
      <p:pic>
        <p:nvPicPr>
          <p:cNvPr id="370" name="Google Shape;345;g183da2ec2c1_0_339" descr=""/>
          <p:cNvPicPr/>
          <p:nvPr/>
        </p:nvPicPr>
        <p:blipFill>
          <a:blip r:embed="rId5"/>
          <a:stretch/>
        </p:blipFill>
        <p:spPr>
          <a:xfrm>
            <a:off x="8767080" y="3121200"/>
            <a:ext cx="2990160" cy="3460320"/>
          </a:xfrm>
          <a:prstGeom prst="rect">
            <a:avLst/>
          </a:prstGeom>
          <a:ln w="0">
            <a:noFill/>
          </a:ln>
        </p:spPr>
      </p:pic>
      <p:sp>
        <p:nvSpPr>
          <p:cNvPr id="371" name="Google Shape;346;g183da2ec2c1_0_339"/>
          <p:cNvSpPr/>
          <p:nvPr/>
        </p:nvSpPr>
        <p:spPr>
          <a:xfrm>
            <a:off x="5470200" y="6047280"/>
            <a:ext cx="2999520" cy="4568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800" spc="-1" strike="noStrike" u="sng">
                <a:solidFill>
                  <a:srgbClr val="0000ff"/>
                </a:solidFill>
                <a:highlight>
                  <a:srgbClr val="ffffff"/>
                </a:highlight>
                <a:uFillTx/>
                <a:latin typeface="Calibri"/>
                <a:ea typeface="Calibri"/>
                <a:hlinkClick r:id="rId6"/>
              </a:rPr>
              <a:t>Čvorović-Hajdinjak @al 2022</a:t>
            </a:r>
            <a:endParaRPr b="0" lang="en-US" sz="1800" spc="-1" strike="noStrike">
              <a:latin typeface="Arial"/>
            </a:endParaRPr>
          </a:p>
        </p:txBody>
      </p:sp>
      <p:sp>
        <p:nvSpPr>
          <p:cNvPr id="372" name="Google Shape;347;g183da2ec2c1_0_339"/>
          <p:cNvSpPr/>
          <p:nvPr/>
        </p:nvSpPr>
        <p:spPr>
          <a:xfrm>
            <a:off x="4226760" y="6389280"/>
            <a:ext cx="186732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000000"/>
                </a:solidFill>
                <a:latin typeface="Calibri"/>
                <a:ea typeface="Calibri"/>
              </a:rPr>
              <a:t>(Garnelo et al 2018)</a:t>
            </a:r>
            <a:endParaRPr b="0" lang="en-US" sz="1400" spc="-1" strike="noStrike">
              <a:latin typeface="Arial"/>
            </a:endParaRPr>
          </a:p>
        </p:txBody>
      </p:sp>
      <p:pic>
        <p:nvPicPr>
          <p:cNvPr id="373" name="Google Shape;348;g183da2ec2c1_0_339" descr=""/>
          <p:cNvPicPr/>
          <p:nvPr/>
        </p:nvPicPr>
        <p:blipFill>
          <a:blip r:embed="rId7"/>
          <a:stretch/>
        </p:blipFill>
        <p:spPr>
          <a:xfrm>
            <a:off x="4681800" y="3233520"/>
            <a:ext cx="3627000" cy="2404800"/>
          </a:xfrm>
          <a:prstGeom prst="rect">
            <a:avLst/>
          </a:prstGeom>
          <a:ln w="0">
            <a:noFill/>
          </a:ln>
        </p:spPr>
      </p:pic>
      <p:sp>
        <p:nvSpPr>
          <p:cNvPr id="374" name="Google Shape;349;g183da2ec2c1_0_339"/>
          <p:cNvSpPr/>
          <p:nvPr/>
        </p:nvSpPr>
        <p:spPr>
          <a:xfrm>
            <a:off x="5079960" y="5523840"/>
            <a:ext cx="3526200" cy="7311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900" spc="-1" strike="noStrike">
                <a:solidFill>
                  <a:srgbClr val="000000"/>
                </a:solidFill>
                <a:latin typeface="Calibri"/>
                <a:ea typeface="Calibri"/>
              </a:rPr>
              <a:t>CNP modeling of GP generated data using 100 000 iterations. The light green area is the one sigma confidence interval. Black dots are context points. Black dotted line is the  ground truth curve</a:t>
            </a:r>
            <a:endParaRPr b="0" lang="en-US" sz="900" spc="-1" strike="noStrike">
              <a:latin typeface="Arial"/>
            </a:endParaRPr>
          </a:p>
        </p:txBody>
      </p:sp>
      <p:pic>
        <p:nvPicPr>
          <p:cNvPr id="375" name="Google Shape;350;g183da2ec2c1_0_339" descr=""/>
          <p:cNvPicPr/>
          <p:nvPr/>
        </p:nvPicPr>
        <p:blipFill>
          <a:blip r:embed="rId8"/>
          <a:stretch/>
        </p:blipFill>
        <p:spPr>
          <a:xfrm>
            <a:off x="9014400" y="1244520"/>
            <a:ext cx="2065320" cy="21304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subTitle"/>
          </p:nvPr>
        </p:nvSpPr>
        <p:spPr>
          <a:xfrm>
            <a:off x="1828440" y="3886200"/>
            <a:ext cx="8532000" cy="1752120"/>
          </a:xfrm>
          <a:prstGeom prst="rect">
            <a:avLst/>
          </a:prstGeom>
          <a:noFill/>
          <a:ln w="0">
            <a:noFill/>
          </a:ln>
        </p:spPr>
        <p:txBody>
          <a:bodyPr lIns="123120" rIns="123120" tIns="61560" bIns="61560" anchor="t">
            <a:noAutofit/>
          </a:bodyPr>
          <a:p>
            <a:pPr algn="ctr">
              <a:buNone/>
            </a:pPr>
            <a:endParaRPr b="0" lang="en-US" sz="3200" spc="-1" strike="noStrike">
              <a:latin typeface="Arial"/>
            </a:endParaRPr>
          </a:p>
        </p:txBody>
      </p:sp>
      <p:sp>
        <p:nvSpPr>
          <p:cNvPr id="377" name="Google Shape;357;g284f1e95047_0_43"/>
          <p:cNvSpPr/>
          <p:nvPr/>
        </p:nvSpPr>
        <p:spPr>
          <a:xfrm>
            <a:off x="6977160" y="5400"/>
            <a:ext cx="5028840" cy="13255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700" spc="-1" strike="noStrike">
                <a:solidFill>
                  <a:srgbClr val="1872ad"/>
                </a:solidFill>
                <a:latin typeface="Calibri"/>
                <a:ea typeface="Calibri"/>
              </a:rPr>
              <a:t>CONDITIONAL NEURAL PROCESSES  MODELING OF QUASAR LIGHT CURVES </a:t>
            </a:r>
            <a:endParaRPr b="0" lang="en-US" sz="1700" spc="-1" strike="noStrike">
              <a:latin typeface="Arial"/>
            </a:endParaRPr>
          </a:p>
          <a:p>
            <a:pPr>
              <a:lnSpc>
                <a:spcPct val="100000"/>
              </a:lnSpc>
              <a:buNone/>
              <a:tabLst>
                <a:tab algn="l" pos="0"/>
              </a:tabLst>
            </a:pPr>
            <a:r>
              <a:rPr b="0" lang="en-US" sz="2200" spc="-1" strike="noStrike">
                <a:solidFill>
                  <a:srgbClr val="1872ad"/>
                </a:solidFill>
                <a:latin typeface="Calibri"/>
                <a:ea typeface="Calibri"/>
              </a:rPr>
              <a:t> </a:t>
            </a:r>
            <a:r>
              <a:rPr b="0" lang="en-US" sz="1900" spc="-1" strike="noStrike">
                <a:solidFill>
                  <a:srgbClr val="1872ad"/>
                </a:solidFill>
                <a:latin typeface="Calibri"/>
                <a:ea typeface="Calibri"/>
              </a:rPr>
              <a:t>SER-SAG-1:Angelica Kovacevic, Dragana Ilic</a:t>
            </a:r>
            <a:endParaRPr b="0" lang="en-US" sz="1900" spc="-1" strike="noStrike">
              <a:latin typeface="Arial"/>
            </a:endParaRPr>
          </a:p>
        </p:txBody>
      </p:sp>
      <p:pic>
        <p:nvPicPr>
          <p:cNvPr id="378" name="Google Shape;358;g284f1e95047_0_43" descr=""/>
          <p:cNvPicPr/>
          <p:nvPr/>
        </p:nvPicPr>
        <p:blipFill>
          <a:blip r:embed="rId1"/>
          <a:stretch/>
        </p:blipFill>
        <p:spPr>
          <a:xfrm>
            <a:off x="171360" y="1858320"/>
            <a:ext cx="3179160" cy="1599840"/>
          </a:xfrm>
          <a:prstGeom prst="rect">
            <a:avLst/>
          </a:prstGeom>
          <a:ln w="0">
            <a:noFill/>
          </a:ln>
        </p:spPr>
      </p:pic>
      <p:pic>
        <p:nvPicPr>
          <p:cNvPr id="379" name="Google Shape;359;g284f1e95047_0_43" descr=""/>
          <p:cNvPicPr/>
          <p:nvPr/>
        </p:nvPicPr>
        <p:blipFill>
          <a:blip r:embed="rId2"/>
          <a:stretch/>
        </p:blipFill>
        <p:spPr>
          <a:xfrm>
            <a:off x="5470200" y="2400840"/>
            <a:ext cx="2319480" cy="735120"/>
          </a:xfrm>
          <a:prstGeom prst="rect">
            <a:avLst/>
          </a:prstGeom>
          <a:ln w="0">
            <a:noFill/>
          </a:ln>
        </p:spPr>
      </p:pic>
      <p:sp>
        <p:nvSpPr>
          <p:cNvPr id="380" name="Google Shape;360;g284f1e95047_0_43"/>
          <p:cNvSpPr/>
          <p:nvPr/>
        </p:nvSpPr>
        <p:spPr>
          <a:xfrm>
            <a:off x="3205080" y="1979280"/>
            <a:ext cx="105696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encoding</a:t>
            </a:r>
            <a:endParaRPr b="0" lang="en-US" sz="1400" spc="-1" strike="noStrike">
              <a:latin typeface="Arial"/>
            </a:endParaRPr>
          </a:p>
        </p:txBody>
      </p:sp>
      <p:sp>
        <p:nvSpPr>
          <p:cNvPr id="381" name="Google Shape;361;g284f1e95047_0_43"/>
          <p:cNvSpPr/>
          <p:nvPr/>
        </p:nvSpPr>
        <p:spPr>
          <a:xfrm>
            <a:off x="3205080" y="2455920"/>
            <a:ext cx="127620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factorisation</a:t>
            </a:r>
            <a:endParaRPr b="0" lang="en-US" sz="1400" spc="-1" strike="noStrike">
              <a:latin typeface="Arial"/>
            </a:endParaRPr>
          </a:p>
        </p:txBody>
      </p:sp>
      <p:sp>
        <p:nvSpPr>
          <p:cNvPr id="382" name="Google Shape;362;g284f1e95047_0_43"/>
          <p:cNvSpPr/>
          <p:nvPr/>
        </p:nvSpPr>
        <p:spPr>
          <a:xfrm>
            <a:off x="3350880" y="2932920"/>
            <a:ext cx="127620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Gaussianity</a:t>
            </a:r>
            <a:endParaRPr b="0" lang="en-US" sz="1400" spc="-1" strike="noStrike">
              <a:latin typeface="Arial"/>
            </a:endParaRPr>
          </a:p>
        </p:txBody>
      </p:sp>
      <p:sp>
        <p:nvSpPr>
          <p:cNvPr id="383" name="Google Shape;363;g284f1e95047_0_43"/>
          <p:cNvSpPr/>
          <p:nvPr/>
        </p:nvSpPr>
        <p:spPr>
          <a:xfrm>
            <a:off x="7732080" y="2214720"/>
            <a:ext cx="440244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encoding</a:t>
            </a:r>
            <a:endParaRPr b="0" lang="en-US" sz="1400" spc="-1" strike="noStrike">
              <a:latin typeface="Arial"/>
            </a:endParaRPr>
          </a:p>
        </p:txBody>
      </p:sp>
      <p:sp>
        <p:nvSpPr>
          <p:cNvPr id="384" name="Google Shape;364;g284f1e95047_0_43"/>
          <p:cNvSpPr/>
          <p:nvPr/>
        </p:nvSpPr>
        <p:spPr>
          <a:xfrm>
            <a:off x="7860600" y="2712600"/>
            <a:ext cx="414540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decoding</a:t>
            </a:r>
            <a:endParaRPr b="0" lang="en-US" sz="1400" spc="-1" strike="noStrike">
              <a:latin typeface="Arial"/>
            </a:endParaRPr>
          </a:p>
        </p:txBody>
      </p:sp>
      <p:pic>
        <p:nvPicPr>
          <p:cNvPr id="385" name="Google Shape;365;g284f1e95047_0_43" descr=""/>
          <p:cNvPicPr/>
          <p:nvPr/>
        </p:nvPicPr>
        <p:blipFill>
          <a:blip r:embed="rId3"/>
          <a:stretch/>
        </p:blipFill>
        <p:spPr>
          <a:xfrm>
            <a:off x="171360" y="3429000"/>
            <a:ext cx="3434040" cy="2617920"/>
          </a:xfrm>
          <a:prstGeom prst="rect">
            <a:avLst/>
          </a:prstGeom>
          <a:ln w="0">
            <a:noFill/>
          </a:ln>
        </p:spPr>
      </p:pic>
      <p:sp>
        <p:nvSpPr>
          <p:cNvPr id="386" name="Google Shape;366;g284f1e95047_0_43"/>
          <p:cNvSpPr/>
          <p:nvPr/>
        </p:nvSpPr>
        <p:spPr>
          <a:xfrm>
            <a:off x="162000" y="3436560"/>
            <a:ext cx="1276200" cy="2533320"/>
          </a:xfrm>
          <a:prstGeom prst="rect">
            <a:avLst/>
          </a:prstGeom>
          <a:solidFill>
            <a:srgbClr val="e1eeeb">
              <a:alpha val="24000"/>
            </a:srgbClr>
          </a:solidFill>
          <a:ln w="9525">
            <a:solidFill>
              <a:srgbClr val="1f497d"/>
            </a:solidFill>
            <a:round/>
          </a:ln>
        </p:spPr>
        <p:style>
          <a:lnRef idx="0"/>
          <a:fillRef idx="0"/>
          <a:effectRef idx="0"/>
          <a:fontRef idx="minor"/>
        </p:style>
      </p:sp>
      <p:sp>
        <p:nvSpPr>
          <p:cNvPr id="387" name="Google Shape;367;g284f1e95047_0_43"/>
          <p:cNvSpPr/>
          <p:nvPr/>
        </p:nvSpPr>
        <p:spPr>
          <a:xfrm>
            <a:off x="2329560" y="3495600"/>
            <a:ext cx="1276200" cy="2533320"/>
          </a:xfrm>
          <a:prstGeom prst="rect">
            <a:avLst/>
          </a:prstGeom>
          <a:solidFill>
            <a:srgbClr val="eee1ec">
              <a:alpha val="24000"/>
            </a:srgbClr>
          </a:solidFill>
          <a:ln w="9525">
            <a:solidFill>
              <a:srgbClr val="1f497d"/>
            </a:solidFill>
            <a:round/>
          </a:ln>
        </p:spPr>
        <p:style>
          <a:lnRef idx="0"/>
          <a:fillRef idx="0"/>
          <a:effectRef idx="0"/>
          <a:fontRef idx="minor"/>
        </p:style>
      </p:sp>
      <p:sp>
        <p:nvSpPr>
          <p:cNvPr id="388" name="Google Shape;368;g284f1e95047_0_43"/>
          <p:cNvSpPr/>
          <p:nvPr/>
        </p:nvSpPr>
        <p:spPr>
          <a:xfrm>
            <a:off x="1438560" y="5722560"/>
            <a:ext cx="828360" cy="7300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200" spc="-1" strike="noStrike">
                <a:solidFill>
                  <a:srgbClr val="000000"/>
                </a:solidFill>
                <a:latin typeface="Calibri"/>
                <a:ea typeface="Calibri"/>
              </a:rPr>
              <a:t>Dubois et al 2020</a:t>
            </a:r>
            <a:endParaRPr b="0" lang="en-US" sz="1200" spc="-1" strike="noStrike">
              <a:latin typeface="Arial"/>
            </a:endParaRPr>
          </a:p>
        </p:txBody>
      </p:sp>
      <p:pic>
        <p:nvPicPr>
          <p:cNvPr id="389" name="Google Shape;369;g284f1e95047_0_43" descr=""/>
          <p:cNvPicPr/>
          <p:nvPr/>
        </p:nvPicPr>
        <p:blipFill>
          <a:blip r:embed="rId4"/>
          <a:stretch/>
        </p:blipFill>
        <p:spPr>
          <a:xfrm>
            <a:off x="162000" y="6192000"/>
            <a:ext cx="4100040" cy="553680"/>
          </a:xfrm>
          <a:prstGeom prst="rect">
            <a:avLst/>
          </a:prstGeom>
          <a:ln w="0">
            <a:noFill/>
          </a:ln>
        </p:spPr>
      </p:pic>
      <p:pic>
        <p:nvPicPr>
          <p:cNvPr id="390" name="Google Shape;370;g284f1e95047_0_43" descr=""/>
          <p:cNvPicPr/>
          <p:nvPr/>
        </p:nvPicPr>
        <p:blipFill>
          <a:blip r:embed="rId5"/>
          <a:stretch/>
        </p:blipFill>
        <p:spPr>
          <a:xfrm>
            <a:off x="8767080" y="3121200"/>
            <a:ext cx="2990160" cy="3460320"/>
          </a:xfrm>
          <a:prstGeom prst="rect">
            <a:avLst/>
          </a:prstGeom>
          <a:ln w="0">
            <a:noFill/>
          </a:ln>
        </p:spPr>
      </p:pic>
      <p:sp>
        <p:nvSpPr>
          <p:cNvPr id="391" name="Google Shape;371;g284f1e95047_0_43"/>
          <p:cNvSpPr/>
          <p:nvPr/>
        </p:nvSpPr>
        <p:spPr>
          <a:xfrm>
            <a:off x="5470200" y="6047280"/>
            <a:ext cx="2999520" cy="4568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800" spc="-1" strike="noStrike" u="sng">
                <a:solidFill>
                  <a:srgbClr val="0000ff"/>
                </a:solidFill>
                <a:highlight>
                  <a:srgbClr val="ffffff"/>
                </a:highlight>
                <a:uFillTx/>
                <a:latin typeface="Calibri"/>
                <a:ea typeface="Calibri"/>
                <a:hlinkClick r:id="rId6"/>
              </a:rPr>
              <a:t>Čvorović-Hajdinjak @al 2022</a:t>
            </a:r>
            <a:endParaRPr b="0" lang="en-US" sz="1800" spc="-1" strike="noStrike">
              <a:latin typeface="Arial"/>
            </a:endParaRPr>
          </a:p>
        </p:txBody>
      </p:sp>
      <p:sp>
        <p:nvSpPr>
          <p:cNvPr id="392" name="Google Shape;372;g284f1e95047_0_43"/>
          <p:cNvSpPr/>
          <p:nvPr/>
        </p:nvSpPr>
        <p:spPr>
          <a:xfrm>
            <a:off x="4226760" y="6389280"/>
            <a:ext cx="186732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000000"/>
                </a:solidFill>
                <a:latin typeface="Calibri"/>
                <a:ea typeface="Calibri"/>
              </a:rPr>
              <a:t>(Garnelo et al 2018)</a:t>
            </a:r>
            <a:endParaRPr b="0" lang="en-US" sz="1400" spc="-1" strike="noStrike">
              <a:latin typeface="Arial"/>
            </a:endParaRPr>
          </a:p>
        </p:txBody>
      </p:sp>
      <p:pic>
        <p:nvPicPr>
          <p:cNvPr id="393" name="Google Shape;373;g284f1e95047_0_43" descr=""/>
          <p:cNvPicPr/>
          <p:nvPr/>
        </p:nvPicPr>
        <p:blipFill>
          <a:blip r:embed="rId7"/>
          <a:stretch/>
        </p:blipFill>
        <p:spPr>
          <a:xfrm>
            <a:off x="4681800" y="3233520"/>
            <a:ext cx="3627000" cy="2404800"/>
          </a:xfrm>
          <a:prstGeom prst="rect">
            <a:avLst/>
          </a:prstGeom>
          <a:ln w="0">
            <a:noFill/>
          </a:ln>
        </p:spPr>
      </p:pic>
      <p:sp>
        <p:nvSpPr>
          <p:cNvPr id="394" name="Google Shape;374;g284f1e95047_0_43"/>
          <p:cNvSpPr/>
          <p:nvPr/>
        </p:nvSpPr>
        <p:spPr>
          <a:xfrm>
            <a:off x="5079960" y="5523840"/>
            <a:ext cx="3526200" cy="7311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900" spc="-1" strike="noStrike">
                <a:solidFill>
                  <a:srgbClr val="000000"/>
                </a:solidFill>
                <a:latin typeface="Calibri"/>
                <a:ea typeface="Calibri"/>
              </a:rPr>
              <a:t>CNP modeling of GP generated data using 100 000 iterations. The light green area is the one sigma confidence interval. Black dots are context points. Black dotted line is the  ground truth curve</a:t>
            </a:r>
            <a:endParaRPr b="0" lang="en-US" sz="900" spc="-1" strike="noStrike">
              <a:latin typeface="Arial"/>
            </a:endParaRPr>
          </a:p>
        </p:txBody>
      </p:sp>
      <p:pic>
        <p:nvPicPr>
          <p:cNvPr id="395" name="Google Shape;375;g284f1e95047_0_43" descr=""/>
          <p:cNvPicPr/>
          <p:nvPr/>
        </p:nvPicPr>
        <p:blipFill>
          <a:blip r:embed="rId8"/>
          <a:stretch/>
        </p:blipFill>
        <p:spPr>
          <a:xfrm>
            <a:off x="171360" y="189000"/>
            <a:ext cx="6788520" cy="1461960"/>
          </a:xfrm>
          <a:prstGeom prst="rect">
            <a:avLst/>
          </a:prstGeom>
          <a:ln w="0">
            <a:noFill/>
          </a:ln>
        </p:spPr>
      </p:pic>
      <p:pic>
        <p:nvPicPr>
          <p:cNvPr id="396" name="Google Shape;376;g284f1e95047_0_43" descr=""/>
          <p:cNvPicPr/>
          <p:nvPr/>
        </p:nvPicPr>
        <p:blipFill>
          <a:blip r:embed="rId9"/>
          <a:stretch/>
        </p:blipFill>
        <p:spPr>
          <a:xfrm>
            <a:off x="9909000" y="959760"/>
            <a:ext cx="1698480" cy="1752120"/>
          </a:xfrm>
          <a:prstGeom prst="rect">
            <a:avLst/>
          </a:prstGeom>
          <a:ln w="0">
            <a:noFill/>
          </a:ln>
        </p:spPr>
      </p:pic>
      <p:sp>
        <p:nvSpPr>
          <p:cNvPr id="397" name="Google Shape;377;g284f1e95047_0_43"/>
          <p:cNvSpPr/>
          <p:nvPr/>
        </p:nvSpPr>
        <p:spPr>
          <a:xfrm>
            <a:off x="8606520" y="1092600"/>
            <a:ext cx="1519920" cy="103500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example of modeling</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GAIA quasar LC</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1146960" y="151200"/>
            <a:ext cx="9603360" cy="1136520"/>
          </a:xfrm>
          <a:prstGeom prst="rect">
            <a:avLst/>
          </a:prstGeom>
          <a:noFill/>
          <a:ln w="0">
            <a:noFill/>
          </a:ln>
        </p:spPr>
        <p:txBody>
          <a:bodyPr lIns="123120" rIns="123120" tIns="61560" bIns="61560" anchor="ctr">
            <a:noAutofit/>
          </a:bodyPr>
          <a:p>
            <a:pPr>
              <a:lnSpc>
                <a:spcPct val="100000"/>
              </a:lnSpc>
              <a:buNone/>
              <a:tabLst>
                <a:tab algn="l" pos="0"/>
              </a:tabLst>
            </a:pPr>
            <a:r>
              <a:rPr b="0" lang="en-US" sz="3000" spc="-1" strike="noStrike">
                <a:solidFill>
                  <a:srgbClr val="1872ad"/>
                </a:solidFill>
                <a:latin typeface="Arial"/>
                <a:ea typeface="Arial"/>
              </a:rPr>
              <a:t>     </a:t>
            </a:r>
            <a:r>
              <a:rPr b="0" lang="en-US" sz="3000" spc="-1" strike="noStrike">
                <a:solidFill>
                  <a:srgbClr val="1872ad"/>
                </a:solidFill>
                <a:latin typeface="Arial"/>
                <a:ea typeface="Arial"/>
              </a:rPr>
              <a:t>Conditional neural process (CNP)  under the hood</a:t>
            </a:r>
            <a:endParaRPr b="0" lang="en-US" sz="3000" spc="-1" strike="noStrike">
              <a:solidFill>
                <a:srgbClr val="000000"/>
              </a:solidFill>
              <a:latin typeface="Arial"/>
            </a:endParaRPr>
          </a:p>
        </p:txBody>
      </p:sp>
      <p:sp>
        <p:nvSpPr>
          <p:cNvPr id="399" name="PlaceHolder 2"/>
          <p:cNvSpPr>
            <a:spLocks noGrp="1"/>
          </p:cNvSpPr>
          <p:nvPr>
            <p:ph type="sldNum" idx="16"/>
          </p:nvPr>
        </p:nvSpPr>
        <p:spPr>
          <a:xfrm>
            <a:off x="9344160" y="6494400"/>
            <a:ext cx="284472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5F99A8F5-4559-4708-B9BF-A30C665F65F5}" type="slidenum">
              <a:rPr b="0" lang="en-US" sz="1600" spc="-1" strike="noStrike">
                <a:solidFill>
                  <a:srgbClr val="898989"/>
                </a:solidFill>
                <a:latin typeface="Calibri"/>
                <a:ea typeface="Calibri"/>
              </a:rPr>
              <a:t>2</a:t>
            </a:fld>
            <a:endParaRPr b="0" lang="en-US" sz="1600" spc="-1" strike="noStrike">
              <a:latin typeface="Times New Roman"/>
            </a:endParaRPr>
          </a:p>
        </p:txBody>
      </p:sp>
      <p:sp>
        <p:nvSpPr>
          <p:cNvPr id="400" name="Google Shape;385;g13e99471515_0_45"/>
          <p:cNvSpPr/>
          <p:nvPr/>
        </p:nvSpPr>
        <p:spPr>
          <a:xfrm flipH="1" rot="10800000">
            <a:off x="1621440" y="5871600"/>
            <a:ext cx="3135240" cy="399960"/>
          </a:xfrm>
          <a:prstGeom prst="rect">
            <a:avLst/>
          </a:prstGeom>
          <a:noFill/>
          <a:ln w="0">
            <a:noFill/>
          </a:ln>
        </p:spPr>
        <p:style>
          <a:lnRef idx="0"/>
          <a:fillRef idx="0"/>
          <a:effectRef idx="0"/>
          <a:fontRef idx="minor"/>
        </p:style>
      </p:sp>
      <p:sp>
        <p:nvSpPr>
          <p:cNvPr id="401" name="Google Shape;386;g13e99471515_0_45"/>
          <p:cNvSpPr/>
          <p:nvPr/>
        </p:nvSpPr>
        <p:spPr>
          <a:xfrm>
            <a:off x="9700200" y="6292800"/>
            <a:ext cx="889632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BACK</a:t>
            </a:r>
            <a:endParaRPr b="0" lang="en-US" sz="1400" spc="-1" strike="noStrike">
              <a:latin typeface="Arial"/>
            </a:endParaRPr>
          </a:p>
        </p:txBody>
      </p:sp>
      <p:sp>
        <p:nvSpPr>
          <p:cNvPr id="402" name="Google Shape;387;g13e99471515_0_45"/>
          <p:cNvSpPr/>
          <p:nvPr/>
        </p:nvSpPr>
        <p:spPr>
          <a:xfrm>
            <a:off x="9499320" y="6225480"/>
            <a:ext cx="1250640" cy="632520"/>
          </a:xfrm>
          <a:prstGeom prst="rect">
            <a:avLst/>
          </a:prstGeom>
          <a:noFill/>
          <a:ln w="0">
            <a:noFill/>
          </a:ln>
        </p:spPr>
        <p:style>
          <a:lnRef idx="0"/>
          <a:fillRef idx="0"/>
          <a:effectRef idx="0"/>
          <a:fontRef idx="minor"/>
        </p:style>
      </p:sp>
      <p:sp>
        <p:nvSpPr>
          <p:cNvPr id="403" name="Google Shape;388;g13e99471515_0_45"/>
          <p:cNvSpPr/>
          <p:nvPr/>
        </p:nvSpPr>
        <p:spPr>
          <a:xfrm>
            <a:off x="335160" y="2694600"/>
            <a:ext cx="7152120" cy="3171240"/>
          </a:xfrm>
          <a:prstGeom prst="rect">
            <a:avLst/>
          </a:prstGeom>
          <a:noFill/>
          <a:ln w="0">
            <a:noFill/>
          </a:ln>
        </p:spPr>
        <p:style>
          <a:lnRef idx="0"/>
          <a:fillRef idx="0"/>
          <a:effectRef idx="0"/>
          <a:fontRef idx="minor"/>
        </p:style>
        <p:txBody>
          <a:bodyPr tIns="91440" bIns="91440" anchor="t">
            <a:spAutoFit/>
          </a:bodyPr>
          <a:p>
            <a:pPr marL="457200" indent="-317520">
              <a:lnSpc>
                <a:spcPct val="146000"/>
              </a:lnSpc>
              <a:buClr>
                <a:srgbClr val="000000"/>
              </a:buClr>
              <a:buFont typeface="Calibri"/>
              <a:buChar char="●"/>
            </a:pPr>
            <a:r>
              <a:rPr b="1" lang="en-US" sz="1550" spc="-1" strike="noStrike">
                <a:solidFill>
                  <a:srgbClr val="0000ff"/>
                </a:solidFill>
                <a:highlight>
                  <a:srgbClr val="ffffff"/>
                </a:highlight>
                <a:latin typeface="Calibri"/>
                <a:ea typeface="Calibri"/>
                <a:hlinkClick r:id="rId1"/>
              </a:rPr>
              <a:t>CNP_ARCHITECTURE.ipynb</a:t>
            </a:r>
            <a:r>
              <a:rPr b="1" lang="en-US" sz="1550" spc="-1" strike="noStrike">
                <a:solidFill>
                  <a:srgbClr val="1d1c1d"/>
                </a:solidFill>
                <a:highlight>
                  <a:srgbClr val="ffffff"/>
                </a:highlight>
                <a:latin typeface="Calibri"/>
                <a:ea typeface="Calibri"/>
              </a:rPr>
              <a:t> </a:t>
            </a:r>
            <a:r>
              <a:rPr b="0" lang="en-US" sz="1550" spc="-1" strike="noStrike">
                <a:solidFill>
                  <a:srgbClr val="1d1c1d"/>
                </a:solidFill>
                <a:highlight>
                  <a:srgbClr val="ffffff"/>
                </a:highlight>
                <a:latin typeface="Calibri"/>
                <a:ea typeface="Calibri"/>
              </a:rPr>
              <a:t>-model architecture </a:t>
            </a:r>
            <a:r>
              <a:rPr b="0" lang="en-US" sz="1400" spc="-1" strike="noStrike">
                <a:solidFill>
                  <a:srgbClr val="1d1c1d"/>
                </a:solidFill>
                <a:highlight>
                  <a:srgbClr val="ffffff"/>
                </a:highlight>
                <a:latin typeface="Calibri"/>
                <a:ea typeface="Calibri"/>
              </a:rPr>
              <a:t> </a:t>
            </a:r>
            <a:endParaRPr b="0" lang="en-US" sz="1400" spc="-1" strike="noStrike">
              <a:latin typeface="Arial"/>
            </a:endParaRPr>
          </a:p>
          <a:p>
            <a:pPr marL="457200" indent="-326880">
              <a:lnSpc>
                <a:spcPct val="146000"/>
              </a:lnSpc>
              <a:buClr>
                <a:srgbClr val="000000"/>
              </a:buClr>
              <a:buFont typeface="Calibri"/>
              <a:buChar char="●"/>
            </a:pPr>
            <a:r>
              <a:rPr b="1" lang="en-US" sz="1550" spc="-1" strike="noStrike">
                <a:solidFill>
                  <a:srgbClr val="0000ff"/>
                </a:solidFill>
                <a:highlight>
                  <a:srgbClr val="ffffff"/>
                </a:highlight>
                <a:latin typeface="Calibri"/>
                <a:ea typeface="Calibri"/>
                <a:hlinkClick r:id="rId2"/>
              </a:rPr>
              <a:t>CNP_DATASETCLASS.ipynb</a:t>
            </a:r>
            <a:r>
              <a:rPr b="0" lang="en-US" sz="1550" spc="-1" strike="noStrike">
                <a:solidFill>
                  <a:srgbClr val="1d1c1d"/>
                </a:solidFill>
                <a:highlight>
                  <a:srgbClr val="ffffff"/>
                </a:highlight>
                <a:latin typeface="Calibri"/>
                <a:ea typeface="Calibri"/>
              </a:rPr>
              <a:t>- definition of  dataset class   and  collate function</a:t>
            </a:r>
            <a:endParaRPr b="0" lang="en-US" sz="1550" spc="-1" strike="noStrike">
              <a:latin typeface="Arial"/>
            </a:endParaRPr>
          </a:p>
          <a:p>
            <a:pPr marL="457200" indent="-326880">
              <a:lnSpc>
                <a:spcPct val="146000"/>
              </a:lnSpc>
              <a:buClr>
                <a:srgbClr val="000000"/>
              </a:buClr>
              <a:buFont typeface="Calibri"/>
              <a:buChar char="●"/>
            </a:pPr>
            <a:r>
              <a:rPr b="1" lang="en-US" sz="1550" spc="-1" strike="noStrike">
                <a:solidFill>
                  <a:srgbClr val="0000ff"/>
                </a:solidFill>
                <a:highlight>
                  <a:srgbClr val="ffffff"/>
                </a:highlight>
                <a:latin typeface="Calibri"/>
                <a:ea typeface="Calibri"/>
                <a:hlinkClick r:id="rId3"/>
              </a:rPr>
              <a:t>CNP_METRICS.ipynb</a:t>
            </a:r>
            <a:r>
              <a:rPr b="0" lang="en-US" sz="1550" spc="-1" strike="noStrike">
                <a:solidFill>
                  <a:srgbClr val="1d1c1d"/>
                </a:solidFill>
                <a:highlight>
                  <a:srgbClr val="ffffff"/>
                </a:highlight>
                <a:latin typeface="Calibri"/>
                <a:ea typeface="Calibri"/>
              </a:rPr>
              <a:t>- metrics: log prob loss i mse</a:t>
            </a:r>
            <a:endParaRPr b="0" lang="en-US" sz="1550" spc="-1" strike="noStrike">
              <a:latin typeface="Arial"/>
            </a:endParaRPr>
          </a:p>
          <a:p>
            <a:pPr marL="457200" indent="-326880">
              <a:lnSpc>
                <a:spcPct val="100000"/>
              </a:lnSpc>
              <a:buClr>
                <a:srgbClr val="000000"/>
              </a:buClr>
              <a:buFont typeface="Calibri"/>
              <a:buChar char="●"/>
            </a:pPr>
            <a:r>
              <a:rPr b="1" lang="en-US" sz="1550" spc="-1" strike="noStrike">
                <a:solidFill>
                  <a:srgbClr val="0000ff"/>
                </a:solidFill>
                <a:highlight>
                  <a:srgbClr val="ffffff"/>
                </a:highlight>
                <a:latin typeface="Calibri"/>
                <a:ea typeface="Calibri"/>
                <a:hlinkClick r:id="rId4"/>
              </a:rPr>
              <a:t>CNP_TRAINING.ipynb</a:t>
            </a:r>
            <a:r>
              <a:rPr b="0" lang="en-US" sz="1550" spc="-1" strike="noStrike">
                <a:solidFill>
                  <a:srgbClr val="1d1c1d"/>
                </a:solidFill>
                <a:highlight>
                  <a:srgbClr val="ffffff"/>
                </a:highlight>
                <a:latin typeface="Calibri"/>
                <a:ea typeface="Calibri"/>
              </a:rPr>
              <a:t> -training  and calculation of   training and  validation loss,  and  saving model in output/cnp_model.pth</a:t>
            </a:r>
            <a:endParaRPr b="0" lang="en-US" sz="1550" spc="-1" strike="noStrike">
              <a:latin typeface="Arial"/>
            </a:endParaRPr>
          </a:p>
          <a:p>
            <a:pPr marL="457200" indent="-326880">
              <a:lnSpc>
                <a:spcPct val="146000"/>
              </a:lnSpc>
              <a:buClr>
                <a:srgbClr val="000000"/>
              </a:buClr>
              <a:buFont typeface="Calibri"/>
              <a:buChar char="●"/>
            </a:pPr>
            <a:r>
              <a:rPr b="1" lang="en-US" sz="1550" spc="-1" strike="noStrike">
                <a:solidFill>
                  <a:srgbClr val="0000ff"/>
                </a:solidFill>
                <a:highlight>
                  <a:srgbClr val="ffffff"/>
                </a:highlight>
                <a:latin typeface="Calibri"/>
                <a:ea typeface="Calibri"/>
                <a:hlinkClick r:id="rId5"/>
              </a:rPr>
              <a:t>CNP_PREDICTION.ipynb</a:t>
            </a:r>
            <a:r>
              <a:rPr b="0" lang="en-US" sz="1550" spc="-1" strike="noStrike">
                <a:solidFill>
                  <a:srgbClr val="1d1c1d"/>
                </a:solidFill>
                <a:highlight>
                  <a:srgbClr val="ffffff"/>
                </a:highlight>
                <a:latin typeface="Calibri"/>
                <a:ea typeface="Calibri"/>
              </a:rPr>
              <a:t>- upload of  trained  model  so that  prediction can be done anytime</a:t>
            </a:r>
            <a:endParaRPr b="0" lang="en-US" sz="1550" spc="-1" strike="noStrike">
              <a:latin typeface="Arial"/>
            </a:endParaRPr>
          </a:p>
          <a:p>
            <a:pPr>
              <a:lnSpc>
                <a:spcPct val="100000"/>
              </a:lnSpc>
              <a:buNone/>
              <a:tabLst>
                <a:tab algn="l" pos="0"/>
              </a:tabLst>
            </a:pPr>
            <a:endParaRPr b="0" lang="en-US" sz="1400" spc="-1" strike="noStrike">
              <a:latin typeface="Arial"/>
            </a:endParaRPr>
          </a:p>
        </p:txBody>
      </p:sp>
      <p:sp>
        <p:nvSpPr>
          <p:cNvPr id="404" name="Google Shape;389;g13e99471515_0_45"/>
          <p:cNvSpPr/>
          <p:nvPr/>
        </p:nvSpPr>
        <p:spPr>
          <a:xfrm>
            <a:off x="168120" y="1514520"/>
            <a:ext cx="8896320" cy="4258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600" spc="-1" strike="noStrike">
                <a:solidFill>
                  <a:srgbClr val="000000"/>
                </a:solidFill>
                <a:latin typeface="Calibri"/>
                <a:ea typeface="Calibri"/>
              </a:rPr>
              <a:t>CODE REPOSITORIUM @ https://github.com/LSST-sersag/cnp_agn/</a:t>
            </a:r>
            <a:endParaRPr b="0" lang="en-US" sz="1600" spc="-1" strike="noStrike">
              <a:latin typeface="Arial"/>
            </a:endParaRPr>
          </a:p>
        </p:txBody>
      </p:sp>
      <p:sp>
        <p:nvSpPr>
          <p:cNvPr id="405" name="Google Shape;390;g13e99471515_0_45"/>
          <p:cNvSpPr/>
          <p:nvPr/>
        </p:nvSpPr>
        <p:spPr>
          <a:xfrm>
            <a:off x="257400" y="1945440"/>
            <a:ext cx="548604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CODE UPGRADED TO PYTORCH, REFACTORISED INTO ipynb by Nikola Andric Mitrovic</a:t>
            </a:r>
            <a:endParaRPr b="0" lang="en-US" sz="1400" spc="-1" strike="noStrike">
              <a:latin typeface="Arial"/>
            </a:endParaRPr>
          </a:p>
        </p:txBody>
      </p:sp>
      <p:pic>
        <p:nvPicPr>
          <p:cNvPr id="406" name="Google Shape;391;g13e99471515_0_45" descr=""/>
          <p:cNvPicPr/>
          <p:nvPr/>
        </p:nvPicPr>
        <p:blipFill>
          <a:blip r:embed="rId6"/>
          <a:stretch/>
        </p:blipFill>
        <p:spPr>
          <a:xfrm>
            <a:off x="7210800" y="2652840"/>
            <a:ext cx="4623480" cy="2120040"/>
          </a:xfrm>
          <a:prstGeom prst="rect">
            <a:avLst/>
          </a:prstGeom>
          <a:ln w="0">
            <a:noFill/>
          </a:ln>
        </p:spPr>
      </p:pic>
      <p:sp>
        <p:nvSpPr>
          <p:cNvPr id="407" name="Google Shape;392;g13e99471515_0_45"/>
          <p:cNvSpPr/>
          <p:nvPr/>
        </p:nvSpPr>
        <p:spPr>
          <a:xfrm>
            <a:off x="7267680" y="5041440"/>
            <a:ext cx="4943160" cy="82260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2100" spc="-1" strike="noStrike" u="sng">
                <a:solidFill>
                  <a:srgbClr val="0000ff"/>
                </a:solidFill>
                <a:uFillTx/>
                <a:latin typeface="Lato"/>
                <a:ea typeface="Lato"/>
                <a:hlinkClick r:id="rId7"/>
              </a:rPr>
              <a:t>LSST SER-SAG-1 TEAM  github ID</a:t>
            </a:r>
            <a:r>
              <a:rPr b="0" lang="en-US" sz="2100" spc="-1" strike="noStrike" u="sng">
                <a:solidFill>
                  <a:srgbClr val="0000ff"/>
                </a:solidFill>
                <a:uFillTx/>
                <a:latin typeface="Calibri"/>
                <a:ea typeface="Calibri"/>
                <a:hlinkClick r:id="rId8"/>
              </a:rPr>
              <a:t> </a:t>
            </a:r>
            <a:endParaRPr b="0" lang="en-US" sz="21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1433880" y="207000"/>
            <a:ext cx="5850000" cy="919440"/>
          </a:xfrm>
          <a:prstGeom prst="rect">
            <a:avLst/>
          </a:prstGeom>
          <a:noFill/>
          <a:ln w="0">
            <a:noFill/>
          </a:ln>
        </p:spPr>
        <p:txBody>
          <a:bodyPr lIns="123120" rIns="123120" tIns="61560" bIns="61560" anchor="ctr">
            <a:noAutofit/>
          </a:bodyPr>
          <a:p>
            <a:pPr>
              <a:lnSpc>
                <a:spcPct val="100000"/>
              </a:lnSpc>
              <a:buNone/>
              <a:tabLst>
                <a:tab algn="l" pos="0"/>
              </a:tabLst>
            </a:pPr>
            <a:r>
              <a:rPr b="0" lang="en-US" sz="3800" spc="-1" strike="noStrike">
                <a:solidFill>
                  <a:srgbClr val="1872ad"/>
                </a:solidFill>
                <a:latin typeface="Calibri"/>
                <a:ea typeface="Calibri"/>
              </a:rPr>
              <a:t>CNP examples</a:t>
            </a:r>
            <a:endParaRPr b="0" lang="en-US" sz="3800" spc="-1" strike="noStrike">
              <a:solidFill>
                <a:srgbClr val="000000"/>
              </a:solidFill>
              <a:latin typeface="Arial"/>
            </a:endParaRPr>
          </a:p>
        </p:txBody>
      </p:sp>
      <p:sp>
        <p:nvSpPr>
          <p:cNvPr id="409" name="PlaceHolder 2"/>
          <p:cNvSpPr>
            <a:spLocks noGrp="1"/>
          </p:cNvSpPr>
          <p:nvPr>
            <p:ph type="sldNum" idx="17"/>
          </p:nvPr>
        </p:nvSpPr>
        <p:spPr>
          <a:xfrm>
            <a:off x="9344160" y="6494400"/>
            <a:ext cx="284472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E60900BC-C806-46C0-A09C-24979E298BDC}" type="slidenum">
              <a:rPr b="0" lang="en-US" sz="1600" spc="-1" strike="noStrike">
                <a:solidFill>
                  <a:srgbClr val="898989"/>
                </a:solidFill>
                <a:latin typeface="Calibri"/>
                <a:ea typeface="Calibri"/>
              </a:rPr>
              <a:t>2</a:t>
            </a:fld>
            <a:endParaRPr b="0" lang="en-US" sz="1600" spc="-1" strike="noStrike">
              <a:latin typeface="Times New Roman"/>
            </a:endParaRPr>
          </a:p>
        </p:txBody>
      </p:sp>
      <p:sp>
        <p:nvSpPr>
          <p:cNvPr id="410" name="Google Shape;400;g183da2ec2c1_0_377"/>
          <p:cNvSpPr/>
          <p:nvPr/>
        </p:nvSpPr>
        <p:spPr>
          <a:xfrm>
            <a:off x="5313600" y="5217120"/>
            <a:ext cx="9789480" cy="4874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2000" spc="-1" strike="noStrike">
                <a:solidFill>
                  <a:srgbClr val="eeece1"/>
                </a:solidFill>
                <a:latin typeface="Calibri"/>
                <a:ea typeface="Calibri"/>
              </a:rPr>
              <a:t>Cvorovic-Hajdinjak et al 2021</a:t>
            </a:r>
            <a:endParaRPr b="0" lang="en-US" sz="2000" spc="-1" strike="noStrike">
              <a:latin typeface="Arial"/>
            </a:endParaRPr>
          </a:p>
        </p:txBody>
      </p:sp>
      <p:sp>
        <p:nvSpPr>
          <p:cNvPr id="411" name="Google Shape;401;g183da2ec2c1_0_377"/>
          <p:cNvSpPr/>
          <p:nvPr/>
        </p:nvSpPr>
        <p:spPr>
          <a:xfrm>
            <a:off x="231840" y="1375200"/>
            <a:ext cx="1114200" cy="542880"/>
          </a:xfrm>
          <a:prstGeom prst="rect">
            <a:avLst/>
          </a:prstGeom>
          <a:solidFill>
            <a:schemeClr val="lt1"/>
          </a:solidFill>
          <a:ln w="0">
            <a:noFill/>
          </a:ln>
        </p:spPr>
        <p:style>
          <a:lnRef idx="0"/>
          <a:fillRef idx="0"/>
          <a:effectRef idx="0"/>
          <a:fontRef idx="minor"/>
        </p:style>
      </p:sp>
      <p:sp>
        <p:nvSpPr>
          <p:cNvPr id="412" name="Google Shape;402;g183da2ec2c1_0_377"/>
          <p:cNvSpPr/>
          <p:nvPr/>
        </p:nvSpPr>
        <p:spPr>
          <a:xfrm>
            <a:off x="4062240" y="1281240"/>
            <a:ext cx="1604520" cy="542880"/>
          </a:xfrm>
          <a:prstGeom prst="rect">
            <a:avLst/>
          </a:prstGeom>
          <a:solidFill>
            <a:schemeClr val="lt1"/>
          </a:solidFill>
          <a:ln w="0">
            <a:noFill/>
          </a:ln>
        </p:spPr>
        <p:style>
          <a:lnRef idx="0"/>
          <a:fillRef idx="0"/>
          <a:effectRef idx="0"/>
          <a:fontRef idx="minor"/>
        </p:style>
      </p:sp>
      <p:sp>
        <p:nvSpPr>
          <p:cNvPr id="413" name="Google Shape;403;g183da2ec2c1_0_377"/>
          <p:cNvSpPr/>
          <p:nvPr/>
        </p:nvSpPr>
        <p:spPr>
          <a:xfrm>
            <a:off x="150120" y="6196680"/>
            <a:ext cx="8896320" cy="395280"/>
          </a:xfrm>
          <a:prstGeom prst="rect">
            <a:avLst/>
          </a:prstGeom>
          <a:noFill/>
          <a:ln w="0">
            <a:noFill/>
          </a:ln>
        </p:spPr>
        <p:style>
          <a:lnRef idx="0"/>
          <a:fillRef idx="0"/>
          <a:effectRef idx="0"/>
          <a:fontRef idx="minor"/>
        </p:style>
        <p:txBody>
          <a:bodyPr tIns="91440" bIns="91440" anchor="ctr">
            <a:spAutoFit/>
          </a:bodyPr>
          <a:p>
            <a:pPr>
              <a:lnSpc>
                <a:spcPct val="100000"/>
              </a:lnSpc>
              <a:buNone/>
              <a:tabLst>
                <a:tab algn="l" pos="0"/>
              </a:tabLst>
            </a:pPr>
            <a:r>
              <a:rPr b="0" lang="en-US" sz="1400" spc="-1" strike="noStrike">
                <a:solidFill>
                  <a:srgbClr val="000000"/>
                </a:solidFill>
                <a:latin typeface="Calibri"/>
                <a:ea typeface="Calibri"/>
              </a:rPr>
              <a:t>FWD</a:t>
            </a:r>
            <a:endParaRPr b="0" lang="en-US" sz="1400" spc="-1" strike="noStrike">
              <a:latin typeface="Arial"/>
            </a:endParaRPr>
          </a:p>
        </p:txBody>
      </p:sp>
      <p:sp>
        <p:nvSpPr>
          <p:cNvPr id="414" name="Google Shape;404;g183da2ec2c1_0_377">
            <a:hlinkClick r:id="rId1"/>
          </p:cNvPr>
          <p:cNvSpPr/>
          <p:nvPr/>
        </p:nvSpPr>
        <p:spPr>
          <a:xfrm>
            <a:off x="231840" y="6055560"/>
            <a:ext cx="1451520" cy="617760"/>
          </a:xfrm>
          <a:prstGeom prst="rect">
            <a:avLst/>
          </a:prstGeom>
          <a:noFill/>
          <a:ln w="0">
            <a:noFill/>
          </a:ln>
        </p:spPr>
        <p:style>
          <a:lnRef idx="0"/>
          <a:fillRef idx="0"/>
          <a:effectRef idx="0"/>
          <a:fontRef idx="minor"/>
        </p:style>
      </p:sp>
      <p:sp>
        <p:nvSpPr>
          <p:cNvPr id="415" name="Google Shape;405;g183da2ec2c1_0_377"/>
          <p:cNvSpPr/>
          <p:nvPr/>
        </p:nvSpPr>
        <p:spPr>
          <a:xfrm>
            <a:off x="11568240" y="6055560"/>
            <a:ext cx="889632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BACK</a:t>
            </a:r>
            <a:endParaRPr b="0" lang="en-US" sz="1400" spc="-1" strike="noStrike">
              <a:latin typeface="Arial"/>
            </a:endParaRPr>
          </a:p>
        </p:txBody>
      </p:sp>
      <p:sp>
        <p:nvSpPr>
          <p:cNvPr id="416" name="Google Shape;406;g183da2ec2c1_0_377"/>
          <p:cNvSpPr/>
          <p:nvPr/>
        </p:nvSpPr>
        <p:spPr>
          <a:xfrm>
            <a:off x="10367280" y="6494400"/>
            <a:ext cx="1281600" cy="363240"/>
          </a:xfrm>
          <a:prstGeom prst="rect">
            <a:avLst/>
          </a:prstGeom>
          <a:noFill/>
          <a:ln w="0">
            <a:noFill/>
          </a:ln>
        </p:spPr>
        <p:style>
          <a:lnRef idx="0"/>
          <a:fillRef idx="0"/>
          <a:effectRef idx="0"/>
          <a:fontRef idx="minor"/>
        </p:style>
      </p:sp>
      <p:sp>
        <p:nvSpPr>
          <p:cNvPr id="417" name="Google Shape;407;g183da2ec2c1_0_377"/>
          <p:cNvSpPr/>
          <p:nvPr/>
        </p:nvSpPr>
        <p:spPr>
          <a:xfrm>
            <a:off x="4995000" y="5180400"/>
            <a:ext cx="7009920" cy="410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u="sng">
                <a:solidFill>
                  <a:srgbClr val="1d1d1d"/>
                </a:solidFill>
                <a:uFillTx/>
                <a:latin typeface="Calibri"/>
                <a:ea typeface="Calibri"/>
                <a:hlinkClick r:id="rId2"/>
              </a:rPr>
              <a:t>Č</a:t>
            </a:r>
            <a:r>
              <a:rPr b="1" lang="en-US" sz="1500" spc="-1" strike="noStrike" u="sng">
                <a:solidFill>
                  <a:srgbClr val="1d1d1d"/>
                </a:solidFill>
                <a:uFillTx/>
                <a:latin typeface="Calibri"/>
                <a:ea typeface="Calibri"/>
                <a:hlinkClick r:id="rId3"/>
              </a:rPr>
              <a:t>vorović-Hajdinjak @al 2021, 2022</a:t>
            </a:r>
            <a:endParaRPr b="0" lang="en-US" sz="1500" spc="-1" strike="noStrike">
              <a:latin typeface="Arial"/>
            </a:endParaRPr>
          </a:p>
        </p:txBody>
      </p:sp>
      <p:pic>
        <p:nvPicPr>
          <p:cNvPr id="418" name="Google Shape;408;g183da2ec2c1_0_377" descr=""/>
          <p:cNvPicPr/>
          <p:nvPr/>
        </p:nvPicPr>
        <p:blipFill>
          <a:blip r:embed="rId4"/>
          <a:stretch/>
        </p:blipFill>
        <p:spPr>
          <a:xfrm>
            <a:off x="150120" y="1674000"/>
            <a:ext cx="3301200" cy="1867680"/>
          </a:xfrm>
          <a:prstGeom prst="rect">
            <a:avLst/>
          </a:prstGeom>
          <a:ln w="0">
            <a:noFill/>
          </a:ln>
        </p:spPr>
      </p:pic>
      <p:sp>
        <p:nvSpPr>
          <p:cNvPr id="419" name="Google Shape;409;g183da2ec2c1_0_377"/>
          <p:cNvSpPr/>
          <p:nvPr/>
        </p:nvSpPr>
        <p:spPr>
          <a:xfrm>
            <a:off x="-13320" y="1327680"/>
            <a:ext cx="1604520" cy="757800"/>
          </a:xfrm>
          <a:prstGeom prst="round2DiagRect">
            <a:avLst>
              <a:gd name="adj1" fmla="val 18805"/>
              <a:gd name="adj2" fmla="val 0"/>
            </a:avLst>
          </a:prstGeom>
          <a:solidFill>
            <a:srgbClr val="00ffff"/>
          </a:solidFill>
          <a:ln w="9525">
            <a:solidFill>
              <a:srgbClr val="1f497d"/>
            </a:solidFill>
            <a:round/>
          </a:ln>
        </p:spPr>
        <p:style>
          <a:lnRef idx="0"/>
          <a:fillRef idx="0"/>
          <a:effectRef idx="0"/>
          <a:fontRef idx="minor"/>
        </p:style>
        <p:txBody>
          <a:bodyPr tIns="91440" bIns="91440" anchor="ctr">
            <a:noAutofit/>
          </a:bodyPr>
          <a:p>
            <a:pPr>
              <a:lnSpc>
                <a:spcPct val="115000"/>
              </a:lnSpc>
              <a:buNone/>
              <a:tabLst>
                <a:tab algn="l" pos="0"/>
              </a:tabLst>
            </a:pPr>
            <a:endParaRPr b="0" lang="en-US" sz="1400" spc="-1" strike="noStrike">
              <a:latin typeface="Arial"/>
            </a:endParaRPr>
          </a:p>
          <a:p>
            <a:pPr>
              <a:lnSpc>
                <a:spcPct val="115000"/>
              </a:lnSpc>
              <a:buNone/>
              <a:tabLst>
                <a:tab algn="l" pos="0"/>
              </a:tabLst>
            </a:pPr>
            <a:r>
              <a:rPr b="1" lang="en-US" sz="2000" spc="-1" strike="noStrike">
                <a:solidFill>
                  <a:srgbClr val="000000"/>
                </a:solidFill>
                <a:latin typeface="Lato"/>
                <a:ea typeface="Lato"/>
              </a:rPr>
              <a:t>ASAS-SN data</a:t>
            </a:r>
            <a:endParaRPr b="0" lang="en-US" sz="2000" spc="-1" strike="noStrike">
              <a:latin typeface="Arial"/>
            </a:endParaRPr>
          </a:p>
          <a:p>
            <a:pPr>
              <a:lnSpc>
                <a:spcPct val="100000"/>
              </a:lnSpc>
              <a:buNone/>
              <a:tabLst>
                <a:tab algn="l" pos="0"/>
              </a:tabLst>
            </a:pPr>
            <a:endParaRPr b="0" lang="en-US" sz="1400" spc="-1" strike="noStrike">
              <a:latin typeface="Arial"/>
            </a:endParaRPr>
          </a:p>
        </p:txBody>
      </p:sp>
      <p:sp>
        <p:nvSpPr>
          <p:cNvPr id="420" name="Google Shape;410;g183da2ec2c1_0_377"/>
          <p:cNvSpPr/>
          <p:nvPr/>
        </p:nvSpPr>
        <p:spPr>
          <a:xfrm>
            <a:off x="425160" y="5654880"/>
            <a:ext cx="3465720" cy="10195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100" spc="-1" strike="noStrike">
                <a:solidFill>
                  <a:srgbClr val="000000"/>
                </a:solidFill>
                <a:latin typeface="Lato"/>
                <a:ea typeface="Lato"/>
              </a:rPr>
              <a:t>150 AGN light curves detected in the first 9 months of all sky survey data collected by the BAT coded mask hard X-ray instrument from All Sky automated survey for supernove telescope</a:t>
            </a:r>
            <a:endParaRPr b="0" lang="en-US" sz="1100" spc="-1" strike="noStrike">
              <a:latin typeface="Arial"/>
            </a:endParaRPr>
          </a:p>
        </p:txBody>
      </p:sp>
      <p:sp>
        <p:nvSpPr>
          <p:cNvPr id="421" name="Google Shape;411;g183da2ec2c1_0_377"/>
          <p:cNvSpPr/>
          <p:nvPr/>
        </p:nvSpPr>
        <p:spPr>
          <a:xfrm>
            <a:off x="62640" y="3302640"/>
            <a:ext cx="3575520" cy="745560"/>
          </a:xfrm>
          <a:prstGeom prst="rect">
            <a:avLst/>
          </a:prstGeom>
          <a:noFill/>
          <a:ln w="0">
            <a:noFill/>
          </a:ln>
        </p:spPr>
        <p:style>
          <a:lnRef idx="0"/>
          <a:fillRef idx="0"/>
          <a:effectRef idx="0"/>
          <a:fontRef idx="minor"/>
        </p:style>
        <p:txBody>
          <a:bodyPr tIns="91440" bIns="91440" anchor="t">
            <a:spAutoFit/>
          </a:bodyPr>
          <a:p>
            <a:pPr>
              <a:lnSpc>
                <a:spcPct val="115000"/>
              </a:lnSpc>
              <a:buNone/>
              <a:tabLst>
                <a:tab algn="l" pos="0"/>
              </a:tabLst>
            </a:pPr>
            <a:r>
              <a:rPr b="1" lang="en-US" sz="1000" spc="-1" strike="noStrike">
                <a:solidFill>
                  <a:srgbClr val="000000"/>
                </a:solidFill>
                <a:latin typeface="Lato"/>
                <a:ea typeface="Lato"/>
              </a:rPr>
              <a:t>taken from  https://swift.gs</a:t>
            </a:r>
            <a:r>
              <a:rPr b="1" lang="en-US" sz="1000" spc="-1" strike="noStrike">
                <a:solidFill>
                  <a:srgbClr val="000000"/>
                </a:solidFill>
                <a:latin typeface="Arial"/>
                <a:ea typeface="Arial"/>
              </a:rPr>
              <a:t>fc.nasa.gov/results/bs9mon/</a:t>
            </a:r>
            <a:endParaRPr b="0" lang="en-US" sz="1000" spc="-1" strike="noStrike">
              <a:latin typeface="Arial"/>
            </a:endParaRPr>
          </a:p>
          <a:p>
            <a:pPr>
              <a:lnSpc>
                <a:spcPct val="100000"/>
              </a:lnSpc>
              <a:buNone/>
              <a:tabLst>
                <a:tab algn="l" pos="0"/>
              </a:tabLst>
            </a:pPr>
            <a:endParaRPr b="0" lang="en-US" sz="1400" spc="-1" strike="noStrike">
              <a:latin typeface="Arial"/>
            </a:endParaRPr>
          </a:p>
        </p:txBody>
      </p:sp>
      <p:pic>
        <p:nvPicPr>
          <p:cNvPr id="422" name="Google Shape;412;g183da2ec2c1_0_377" descr=""/>
          <p:cNvPicPr/>
          <p:nvPr/>
        </p:nvPicPr>
        <p:blipFill>
          <a:blip r:embed="rId5"/>
          <a:stretch/>
        </p:blipFill>
        <p:spPr>
          <a:xfrm>
            <a:off x="468720" y="3687840"/>
            <a:ext cx="2664000" cy="1966680"/>
          </a:xfrm>
          <a:prstGeom prst="rect">
            <a:avLst/>
          </a:prstGeom>
          <a:ln w="0">
            <a:noFill/>
          </a:ln>
        </p:spPr>
      </p:pic>
      <p:pic>
        <p:nvPicPr>
          <p:cNvPr id="423" name="Google Shape;413;g183da2ec2c1_0_377" descr=""/>
          <p:cNvPicPr/>
          <p:nvPr/>
        </p:nvPicPr>
        <p:blipFill>
          <a:blip r:embed="rId6"/>
          <a:srcRect l="8283" t="0" r="2807" b="0"/>
          <a:stretch/>
        </p:blipFill>
        <p:spPr>
          <a:xfrm>
            <a:off x="4836960" y="601920"/>
            <a:ext cx="7187040" cy="45468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title"/>
          </p:nvPr>
        </p:nvSpPr>
        <p:spPr>
          <a:xfrm>
            <a:off x="609480" y="274680"/>
            <a:ext cx="10969200" cy="715680"/>
          </a:xfrm>
          <a:prstGeom prst="rect">
            <a:avLst/>
          </a:prstGeom>
          <a:noFill/>
          <a:ln w="0">
            <a:noFill/>
          </a:ln>
        </p:spPr>
        <p:txBody>
          <a:bodyPr lIns="123120" rIns="123120" tIns="61560" bIns="61560" anchor="ctr">
            <a:noAutofit/>
          </a:bodyPr>
          <a:p>
            <a:endParaRPr b="0" lang="en-US" sz="1400" spc="-1" strike="noStrike">
              <a:solidFill>
                <a:srgbClr val="000000"/>
              </a:solidFill>
              <a:latin typeface="Arial"/>
            </a:endParaRPr>
          </a:p>
        </p:txBody>
      </p:sp>
      <p:sp>
        <p:nvSpPr>
          <p:cNvPr id="425" name="PlaceHolder 2"/>
          <p:cNvSpPr>
            <a:spLocks noGrp="1"/>
          </p:cNvSpPr>
          <p:nvPr>
            <p:ph type="sldNum" idx="18"/>
          </p:nvPr>
        </p:nvSpPr>
        <p:spPr>
          <a:xfrm>
            <a:off x="9344160" y="6494400"/>
            <a:ext cx="284472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AD4B03F0-047D-4219-A320-8EB062915686}" type="slidenum">
              <a:rPr b="0" lang="en-US" sz="1600" spc="-1" strike="noStrike">
                <a:solidFill>
                  <a:srgbClr val="898989"/>
                </a:solidFill>
                <a:latin typeface="Calibri"/>
                <a:ea typeface="Calibri"/>
              </a:rPr>
              <a:t>2</a:t>
            </a:fld>
            <a:endParaRPr b="0" lang="en-US" sz="1600" spc="-1" strike="noStrike">
              <a:latin typeface="Times New Roman"/>
            </a:endParaRPr>
          </a:p>
        </p:txBody>
      </p:sp>
      <p:sp>
        <p:nvSpPr>
          <p:cNvPr id="426" name="Google Shape;421;g183da2ec2c1_0_532"/>
          <p:cNvSpPr/>
          <p:nvPr/>
        </p:nvSpPr>
        <p:spPr>
          <a:xfrm>
            <a:off x="126720" y="5010120"/>
            <a:ext cx="2999520" cy="6238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u="sng">
                <a:solidFill>
                  <a:srgbClr val="0000ff"/>
                </a:solidFill>
                <a:uFillTx/>
                <a:latin typeface="Calibri"/>
                <a:ea typeface="Calibri"/>
                <a:hlinkClick r:id="rId1"/>
              </a:rPr>
              <a:t>Č</a:t>
            </a:r>
            <a:r>
              <a:rPr b="1" lang="en-US" sz="1500" spc="-1" strike="noStrike" u="sng">
                <a:solidFill>
                  <a:srgbClr val="0000ff"/>
                </a:solidFill>
                <a:uFillTx/>
                <a:latin typeface="Calibri"/>
                <a:ea typeface="Calibri"/>
                <a:hlinkClick r:id="rId2"/>
              </a:rPr>
              <a:t>vorović-Hajdinjak @al 2021, 2022</a:t>
            </a:r>
            <a:endParaRPr b="0" lang="en-US" sz="1500" spc="-1" strike="noStrike">
              <a:latin typeface="Arial"/>
            </a:endParaRPr>
          </a:p>
        </p:txBody>
      </p:sp>
      <p:sp>
        <p:nvSpPr>
          <p:cNvPr id="427" name="Google Shape;422;g183da2ec2c1_0_532"/>
          <p:cNvSpPr/>
          <p:nvPr/>
        </p:nvSpPr>
        <p:spPr>
          <a:xfrm>
            <a:off x="5455440" y="1495080"/>
            <a:ext cx="5837760" cy="399960"/>
          </a:xfrm>
          <a:prstGeom prst="rect">
            <a:avLst/>
          </a:prstGeom>
          <a:noFill/>
          <a:ln w="0">
            <a:noFill/>
          </a:ln>
        </p:spPr>
        <p:style>
          <a:lnRef idx="0"/>
          <a:fillRef idx="0"/>
          <a:effectRef idx="0"/>
          <a:fontRef idx="minor"/>
        </p:style>
      </p:sp>
      <p:sp>
        <p:nvSpPr>
          <p:cNvPr id="428" name="Google Shape;423;g183da2ec2c1_0_532"/>
          <p:cNvSpPr/>
          <p:nvPr/>
        </p:nvSpPr>
        <p:spPr>
          <a:xfrm>
            <a:off x="1263960" y="318600"/>
            <a:ext cx="1423080" cy="627480"/>
          </a:xfrm>
          <a:prstGeom prst="round2DiagRect">
            <a:avLst>
              <a:gd name="adj1" fmla="val 18805"/>
              <a:gd name="adj2" fmla="val 0"/>
            </a:avLst>
          </a:prstGeom>
          <a:solidFill>
            <a:srgbClr val="00ffff"/>
          </a:solidFill>
          <a:ln w="9525">
            <a:solidFill>
              <a:srgbClr val="1f497d"/>
            </a:solidFill>
            <a:round/>
          </a:ln>
        </p:spPr>
        <p:style>
          <a:lnRef idx="0"/>
          <a:fillRef idx="0"/>
          <a:effectRef idx="0"/>
          <a:fontRef idx="minor"/>
        </p:style>
        <p:txBody>
          <a:bodyPr tIns="91440" bIns="91440" anchor="ctr">
            <a:noAutofit/>
          </a:bodyPr>
          <a:p>
            <a:pPr>
              <a:lnSpc>
                <a:spcPct val="115000"/>
              </a:lnSpc>
              <a:buNone/>
              <a:tabLst>
                <a:tab algn="l" pos="0"/>
              </a:tabLst>
            </a:pPr>
            <a:endParaRPr b="0" lang="en-US" sz="1800" spc="-1" strike="noStrike">
              <a:latin typeface="Arial"/>
            </a:endParaRPr>
          </a:p>
          <a:p>
            <a:pPr>
              <a:lnSpc>
                <a:spcPct val="115000"/>
              </a:lnSpc>
              <a:buNone/>
              <a:tabLst>
                <a:tab algn="l" pos="0"/>
              </a:tabLst>
            </a:pPr>
            <a:r>
              <a:rPr b="1" lang="en-US" sz="1800" spc="-1" strike="noStrike">
                <a:solidFill>
                  <a:srgbClr val="000000"/>
                </a:solidFill>
                <a:latin typeface="Lato"/>
                <a:ea typeface="Lato"/>
              </a:rPr>
              <a:t>ASAS-SN data</a:t>
            </a:r>
            <a:endParaRPr b="0" lang="en-US" sz="1800" spc="-1" strike="noStrike">
              <a:latin typeface="Arial"/>
            </a:endParaRPr>
          </a:p>
          <a:p>
            <a:pPr>
              <a:lnSpc>
                <a:spcPct val="100000"/>
              </a:lnSpc>
              <a:buNone/>
              <a:tabLst>
                <a:tab algn="l" pos="0"/>
              </a:tabLst>
            </a:pPr>
            <a:endParaRPr b="0" lang="en-US" sz="1800" spc="-1" strike="noStrike">
              <a:latin typeface="Arial"/>
            </a:endParaRPr>
          </a:p>
        </p:txBody>
      </p:sp>
      <p:sp>
        <p:nvSpPr>
          <p:cNvPr id="429" name="Google Shape;424;g183da2ec2c1_0_532"/>
          <p:cNvSpPr/>
          <p:nvPr/>
        </p:nvSpPr>
        <p:spPr>
          <a:xfrm>
            <a:off x="716040" y="6134400"/>
            <a:ext cx="723456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u="sng">
                <a:solidFill>
                  <a:srgbClr val="0000ff"/>
                </a:solidFill>
                <a:uFillTx/>
                <a:latin typeface="Calibri"/>
                <a:ea typeface="Calibri"/>
              </a:rPr>
              <a:t>Back</a:t>
            </a:r>
            <a:endParaRPr b="0" lang="en-US" sz="1400" spc="-1" strike="noStrike">
              <a:latin typeface="Arial"/>
            </a:endParaRPr>
          </a:p>
        </p:txBody>
      </p:sp>
      <p:pic>
        <p:nvPicPr>
          <p:cNvPr id="430" name="Google Shape;425;g183da2ec2c1_0_532" descr=""/>
          <p:cNvPicPr/>
          <p:nvPr/>
        </p:nvPicPr>
        <p:blipFill>
          <a:blip r:embed="rId3"/>
          <a:stretch/>
        </p:blipFill>
        <p:spPr>
          <a:xfrm>
            <a:off x="2860200" y="421560"/>
            <a:ext cx="2745720" cy="1924920"/>
          </a:xfrm>
          <a:prstGeom prst="rect">
            <a:avLst/>
          </a:prstGeom>
          <a:ln w="0">
            <a:noFill/>
          </a:ln>
        </p:spPr>
      </p:pic>
      <p:pic>
        <p:nvPicPr>
          <p:cNvPr id="431" name="Google Shape;426;g183da2ec2c1_0_532" descr=""/>
          <p:cNvPicPr/>
          <p:nvPr/>
        </p:nvPicPr>
        <p:blipFill>
          <a:blip r:embed="rId4"/>
          <a:stretch/>
        </p:blipFill>
        <p:spPr>
          <a:xfrm>
            <a:off x="5606280" y="432000"/>
            <a:ext cx="2745720" cy="1904040"/>
          </a:xfrm>
          <a:prstGeom prst="rect">
            <a:avLst/>
          </a:prstGeom>
          <a:ln w="0">
            <a:noFill/>
          </a:ln>
        </p:spPr>
      </p:pic>
      <p:sp>
        <p:nvSpPr>
          <p:cNvPr id="432" name="Google Shape;427;g183da2ec2c1_0_532"/>
          <p:cNvSpPr/>
          <p:nvPr/>
        </p:nvSpPr>
        <p:spPr>
          <a:xfrm>
            <a:off x="5847480" y="538920"/>
            <a:ext cx="1990440" cy="5173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100" spc="-1" strike="noStrike">
                <a:solidFill>
                  <a:srgbClr val="000000"/>
                </a:solidFill>
                <a:latin typeface="Calibri"/>
                <a:ea typeface="Calibri"/>
              </a:rPr>
              <a:t>2MASX J11454045-1827149</a:t>
            </a:r>
            <a:endParaRPr b="0" lang="en-US" sz="1100" spc="-1" strike="noStrike">
              <a:latin typeface="Arial"/>
            </a:endParaRPr>
          </a:p>
        </p:txBody>
      </p:sp>
      <p:pic>
        <p:nvPicPr>
          <p:cNvPr id="433" name="Google Shape;428;g183da2ec2c1_0_532" descr=""/>
          <p:cNvPicPr/>
          <p:nvPr/>
        </p:nvPicPr>
        <p:blipFill>
          <a:blip r:embed="rId5"/>
          <a:stretch/>
        </p:blipFill>
        <p:spPr>
          <a:xfrm>
            <a:off x="8663760" y="602280"/>
            <a:ext cx="2488320" cy="1677240"/>
          </a:xfrm>
          <a:prstGeom prst="rect">
            <a:avLst/>
          </a:prstGeom>
          <a:ln w="0">
            <a:noFill/>
          </a:ln>
        </p:spPr>
      </p:pic>
      <p:sp>
        <p:nvSpPr>
          <p:cNvPr id="434" name="Google Shape;429;g183da2ec2c1_0_532"/>
          <p:cNvSpPr/>
          <p:nvPr/>
        </p:nvSpPr>
        <p:spPr>
          <a:xfrm>
            <a:off x="9103680" y="407880"/>
            <a:ext cx="780480" cy="8218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Fairall 9</a:t>
            </a:r>
            <a:endParaRPr b="0" lang="en-US" sz="1400" spc="-1" strike="noStrike">
              <a:latin typeface="Arial"/>
            </a:endParaRPr>
          </a:p>
        </p:txBody>
      </p:sp>
      <p:pic>
        <p:nvPicPr>
          <p:cNvPr id="435" name="Google Shape;430;g183da2ec2c1_0_532" descr=""/>
          <p:cNvPicPr/>
          <p:nvPr/>
        </p:nvPicPr>
        <p:blipFill>
          <a:blip r:embed="rId6"/>
          <a:stretch/>
        </p:blipFill>
        <p:spPr>
          <a:xfrm>
            <a:off x="2899440" y="3103200"/>
            <a:ext cx="2556000" cy="1716120"/>
          </a:xfrm>
          <a:prstGeom prst="rect">
            <a:avLst/>
          </a:prstGeom>
          <a:ln w="0">
            <a:noFill/>
          </a:ln>
        </p:spPr>
      </p:pic>
      <p:sp>
        <p:nvSpPr>
          <p:cNvPr id="436" name="Google Shape;431;g183da2ec2c1_0_532"/>
          <p:cNvSpPr/>
          <p:nvPr/>
        </p:nvSpPr>
        <p:spPr>
          <a:xfrm>
            <a:off x="3360240" y="3210480"/>
            <a:ext cx="82836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Mrk 509</a:t>
            </a:r>
            <a:endParaRPr b="0" lang="en-US" sz="1400" spc="-1" strike="noStrike">
              <a:latin typeface="Arial"/>
            </a:endParaRPr>
          </a:p>
        </p:txBody>
      </p:sp>
      <p:sp>
        <p:nvSpPr>
          <p:cNvPr id="437" name="Google Shape;432;g183da2ec2c1_0_532"/>
          <p:cNvSpPr/>
          <p:nvPr/>
        </p:nvSpPr>
        <p:spPr>
          <a:xfrm>
            <a:off x="6791400" y="3259800"/>
            <a:ext cx="942840" cy="305280"/>
          </a:xfrm>
          <a:prstGeom prst="rect">
            <a:avLst/>
          </a:prstGeom>
          <a:noFill/>
          <a:ln w="0">
            <a:noFill/>
          </a:ln>
        </p:spPr>
        <p:style>
          <a:lnRef idx="0"/>
          <a:fillRef idx="0"/>
          <a:effectRef idx="0"/>
          <a:fontRef idx="minor"/>
        </p:style>
        <p:txBody>
          <a:bodyPr tIns="153360" bIns="153360" anchor="t">
            <a:spAutoFit/>
          </a:bodyPr>
          <a:p>
            <a:pPr>
              <a:lnSpc>
                <a:spcPct val="100000"/>
              </a:lnSpc>
              <a:buNone/>
              <a:tabLst>
                <a:tab algn="l" pos="0"/>
              </a:tabLst>
            </a:pPr>
            <a:r>
              <a:rPr b="0" lang="en-US" sz="1000" spc="-1" strike="noStrike">
                <a:solidFill>
                  <a:srgbClr val="000000"/>
                </a:solidFill>
                <a:latin typeface="Arial"/>
                <a:ea typeface="Arial"/>
              </a:rPr>
              <a:t>NGC 7469</a:t>
            </a:r>
            <a:endParaRPr b="0" lang="en-US" sz="1000" spc="-1" strike="noStrike">
              <a:latin typeface="Arial"/>
            </a:endParaRPr>
          </a:p>
        </p:txBody>
      </p:sp>
      <p:pic>
        <p:nvPicPr>
          <p:cNvPr id="438" name="Google Shape;433;g183da2ec2c1_0_532" descr=""/>
          <p:cNvPicPr/>
          <p:nvPr/>
        </p:nvPicPr>
        <p:blipFill>
          <a:blip r:embed="rId7"/>
          <a:srcRect l="0" t="3541" r="0" b="0"/>
          <a:stretch/>
        </p:blipFill>
        <p:spPr>
          <a:xfrm>
            <a:off x="6141600" y="2279880"/>
            <a:ext cx="5352120" cy="3228840"/>
          </a:xfrm>
          <a:prstGeom prst="rect">
            <a:avLst/>
          </a:prstGeom>
          <a:ln w="0">
            <a:noFill/>
          </a:ln>
        </p:spPr>
      </p:pic>
      <p:pic>
        <p:nvPicPr>
          <p:cNvPr id="439" name="Google Shape;434;g183da2ec2c1_0_532" descr=""/>
          <p:cNvPicPr/>
          <p:nvPr/>
        </p:nvPicPr>
        <p:blipFill>
          <a:blip r:embed="rId8"/>
          <a:stretch/>
        </p:blipFill>
        <p:spPr>
          <a:xfrm>
            <a:off x="5720040" y="3028680"/>
            <a:ext cx="2745720" cy="1804680"/>
          </a:xfrm>
          <a:prstGeom prst="rect">
            <a:avLst/>
          </a:prstGeom>
          <a:ln w="0">
            <a:noFill/>
          </a:ln>
        </p:spPr>
      </p:pic>
      <p:sp>
        <p:nvSpPr>
          <p:cNvPr id="440" name="Google Shape;435;g183da2ec2c1_0_532"/>
          <p:cNvSpPr/>
          <p:nvPr/>
        </p:nvSpPr>
        <p:spPr>
          <a:xfrm>
            <a:off x="6141600" y="4860000"/>
            <a:ext cx="5352120" cy="715680"/>
          </a:xfrm>
          <a:prstGeom prst="rect">
            <a:avLst/>
          </a:prstGeom>
          <a:solidFill>
            <a:schemeClr val="lt1"/>
          </a:solidFill>
          <a:ln w="9525">
            <a:solidFill>
              <a:srgbClr val="ffffff"/>
            </a:solidFill>
            <a:round/>
          </a:ln>
        </p:spPr>
        <p:style>
          <a:lnRef idx="0"/>
          <a:fillRef idx="0"/>
          <a:effectRef idx="0"/>
          <a:fontRef idx="minor"/>
        </p:style>
      </p:sp>
      <p:sp>
        <p:nvSpPr>
          <p:cNvPr id="441" name="Google Shape;436;g183da2ec2c1_0_532"/>
          <p:cNvSpPr/>
          <p:nvPr/>
        </p:nvSpPr>
        <p:spPr>
          <a:xfrm>
            <a:off x="6095520" y="2279880"/>
            <a:ext cx="5352120" cy="759960"/>
          </a:xfrm>
          <a:prstGeom prst="rect">
            <a:avLst/>
          </a:prstGeom>
          <a:solidFill>
            <a:schemeClr val="lt1"/>
          </a:solidFill>
          <a:ln w="9525">
            <a:solidFill>
              <a:srgbClr val="ffffff"/>
            </a:solidFill>
            <a:round/>
          </a:ln>
        </p:spPr>
        <p:style>
          <a:lnRef idx="0"/>
          <a:fillRef idx="0"/>
          <a:effectRef idx="0"/>
          <a:fontRef idx="minor"/>
        </p:style>
      </p:sp>
      <p:sp>
        <p:nvSpPr>
          <p:cNvPr id="442" name="Google Shape;437;g183da2ec2c1_0_532"/>
          <p:cNvSpPr/>
          <p:nvPr/>
        </p:nvSpPr>
        <p:spPr>
          <a:xfrm>
            <a:off x="8276400" y="2995920"/>
            <a:ext cx="560160" cy="1823400"/>
          </a:xfrm>
          <a:prstGeom prst="rect">
            <a:avLst/>
          </a:prstGeom>
          <a:solidFill>
            <a:schemeClr val="lt1"/>
          </a:solidFill>
          <a:ln w="9525">
            <a:solidFill>
              <a:srgbClr val="ffffff"/>
            </a:solidFill>
            <a:round/>
          </a:ln>
        </p:spPr>
        <p:style>
          <a:lnRef idx="0"/>
          <a:fillRef idx="0"/>
          <a:effectRef idx="0"/>
          <a:fontRef idx="minor"/>
        </p:style>
      </p:sp>
      <p:pic>
        <p:nvPicPr>
          <p:cNvPr id="443" name="Google Shape;438;g183da2ec2c1_0_532" descr=""/>
          <p:cNvPicPr/>
          <p:nvPr/>
        </p:nvPicPr>
        <p:blipFill>
          <a:blip r:embed="rId9"/>
          <a:stretch/>
        </p:blipFill>
        <p:spPr>
          <a:xfrm>
            <a:off x="0" y="2003400"/>
            <a:ext cx="2999520" cy="1750320"/>
          </a:xfrm>
          <a:prstGeom prst="rect">
            <a:avLst/>
          </a:prstGeom>
          <a:ln w="0">
            <a:noFill/>
          </a:ln>
        </p:spPr>
      </p:pic>
      <p:sp>
        <p:nvSpPr>
          <p:cNvPr id="444" name="Google Shape;439;g183da2ec2c1_0_532"/>
          <p:cNvSpPr/>
          <p:nvPr/>
        </p:nvSpPr>
        <p:spPr>
          <a:xfrm>
            <a:off x="233640" y="1449000"/>
            <a:ext cx="5486040" cy="4870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000" spc="-1" strike="noStrike">
                <a:solidFill>
                  <a:srgbClr val="000000"/>
                </a:solidFill>
                <a:latin typeface="Calibri"/>
                <a:ea typeface="Calibri"/>
              </a:rPr>
              <a:t>Comparison of CNP loss function values for</a:t>
            </a:r>
            <a:endParaRPr b="0" lang="en-US" sz="1000" spc="-1" strike="noStrike">
              <a:latin typeface="Arial"/>
            </a:endParaRPr>
          </a:p>
          <a:p>
            <a:pPr>
              <a:lnSpc>
                <a:spcPct val="100000"/>
              </a:lnSpc>
              <a:buNone/>
              <a:tabLst>
                <a:tab algn="l" pos="0"/>
              </a:tabLst>
            </a:pPr>
            <a:r>
              <a:rPr b="0" lang="en-US" sz="1000" spc="-1" strike="noStrike">
                <a:solidFill>
                  <a:srgbClr val="000000"/>
                </a:solidFill>
                <a:latin typeface="Calibri"/>
                <a:ea typeface="Calibri"/>
              </a:rPr>
              <a:t>sample of objects</a:t>
            </a:r>
            <a:endParaRPr b="0" lang="en-US" sz="1000" spc="-1" strike="noStrike">
              <a:latin typeface="Arial"/>
            </a:endParaRPr>
          </a:p>
        </p:txBody>
      </p:sp>
      <p:sp>
        <p:nvSpPr>
          <p:cNvPr id="445" name="Google Shape;440;g183da2ec2c1_0_532"/>
          <p:cNvSpPr/>
          <p:nvPr/>
        </p:nvSpPr>
        <p:spPr>
          <a:xfrm>
            <a:off x="9013320" y="3228840"/>
            <a:ext cx="294984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NGC 5548</a:t>
            </a:r>
            <a:endParaRPr b="0" lang="en-US" sz="1400" spc="-1" strike="noStrike">
              <a:latin typeface="Arial"/>
            </a:endParaRPr>
          </a:p>
        </p:txBody>
      </p:sp>
      <p:sp>
        <p:nvSpPr>
          <p:cNvPr id="446" name="Google Shape;441;g183da2ec2c1_0_532"/>
          <p:cNvSpPr/>
          <p:nvPr/>
        </p:nvSpPr>
        <p:spPr>
          <a:xfrm>
            <a:off x="6542640" y="3028680"/>
            <a:ext cx="5486040" cy="399960"/>
          </a:xfrm>
          <a:prstGeom prst="rect">
            <a:avLst/>
          </a:prstGeom>
          <a:noFill/>
          <a:ln w="0">
            <a:noFill/>
          </a:ln>
        </p:spPr>
        <p:style>
          <a:lnRef idx="0"/>
          <a:fillRef idx="0"/>
          <a:effectRef idx="0"/>
          <a:fontRef idx="minor"/>
        </p:style>
      </p:sp>
      <p:sp>
        <p:nvSpPr>
          <p:cNvPr id="447" name="Google Shape;442;g183da2ec2c1_0_532"/>
          <p:cNvSpPr/>
          <p:nvPr/>
        </p:nvSpPr>
        <p:spPr>
          <a:xfrm>
            <a:off x="6923520" y="3177720"/>
            <a:ext cx="548604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NGC 7469</a:t>
            </a:r>
            <a:endParaRPr b="0" lang="en-US" sz="1400" spc="-1" strike="noStrike">
              <a:latin typeface="Arial"/>
            </a:endParaRPr>
          </a:p>
        </p:txBody>
      </p:sp>
      <p:sp>
        <p:nvSpPr>
          <p:cNvPr id="448" name="Google Shape;443;g183da2ec2c1_0_532"/>
          <p:cNvSpPr/>
          <p:nvPr/>
        </p:nvSpPr>
        <p:spPr>
          <a:xfrm>
            <a:off x="3236400" y="802440"/>
            <a:ext cx="548604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3C 382</a:t>
            </a:r>
            <a:endParaRPr b="0" lang="en-US" sz="1400" spc="-1" strike="noStrike">
              <a:latin typeface="Arial"/>
            </a:endParaRPr>
          </a:p>
        </p:txBody>
      </p:sp>
      <p:sp>
        <p:nvSpPr>
          <p:cNvPr id="449" name="Google Shape;444;g183da2ec2c1_0_532"/>
          <p:cNvSpPr/>
          <p:nvPr/>
        </p:nvSpPr>
        <p:spPr>
          <a:xfrm>
            <a:off x="24840" y="1739520"/>
            <a:ext cx="2949840" cy="2562120"/>
          </a:xfrm>
          <a:prstGeom prst="rect">
            <a:avLst/>
          </a:prstGeom>
          <a:solidFill>
            <a:srgbClr val="e1eee1">
              <a:alpha val="26000"/>
            </a:srgbClr>
          </a:solidFill>
          <a:ln w="9525">
            <a:solidFill>
              <a:srgbClr val="1f497d"/>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title"/>
          </p:nvPr>
        </p:nvSpPr>
        <p:spPr>
          <a:xfrm>
            <a:off x="1433880" y="207000"/>
            <a:ext cx="5850000" cy="919440"/>
          </a:xfrm>
          <a:prstGeom prst="rect">
            <a:avLst/>
          </a:prstGeom>
          <a:noFill/>
          <a:ln w="0">
            <a:noFill/>
          </a:ln>
        </p:spPr>
        <p:txBody>
          <a:bodyPr lIns="123120" rIns="123120" tIns="61560" bIns="61560" anchor="ctr">
            <a:noAutofit/>
          </a:bodyPr>
          <a:p>
            <a:pPr>
              <a:lnSpc>
                <a:spcPct val="100000"/>
              </a:lnSpc>
              <a:buNone/>
              <a:tabLst>
                <a:tab algn="l" pos="0"/>
              </a:tabLst>
            </a:pPr>
            <a:r>
              <a:rPr b="0" lang="en-US" sz="3800" spc="-1" strike="noStrike">
                <a:solidFill>
                  <a:srgbClr val="1872ad"/>
                </a:solidFill>
                <a:latin typeface="Calibri"/>
                <a:ea typeface="Calibri"/>
              </a:rPr>
              <a:t>CNP examples</a:t>
            </a:r>
            <a:endParaRPr b="0" lang="en-US" sz="3800" spc="-1" strike="noStrike">
              <a:solidFill>
                <a:srgbClr val="000000"/>
              </a:solidFill>
              <a:latin typeface="Arial"/>
            </a:endParaRPr>
          </a:p>
        </p:txBody>
      </p:sp>
      <p:sp>
        <p:nvSpPr>
          <p:cNvPr id="451" name="PlaceHolder 2"/>
          <p:cNvSpPr>
            <a:spLocks noGrp="1"/>
          </p:cNvSpPr>
          <p:nvPr>
            <p:ph type="sldNum" idx="19"/>
          </p:nvPr>
        </p:nvSpPr>
        <p:spPr>
          <a:xfrm>
            <a:off x="9344160" y="6494400"/>
            <a:ext cx="284472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42A0ECC6-96FA-4569-8D52-CCD49A55F49B}" type="slidenum">
              <a:rPr b="0" lang="en-US" sz="1600" spc="-1" strike="noStrike">
                <a:solidFill>
                  <a:srgbClr val="898989"/>
                </a:solidFill>
                <a:latin typeface="Calibri"/>
                <a:ea typeface="Calibri"/>
              </a:rPr>
              <a:t>&lt;number&gt;</a:t>
            </a:fld>
            <a:endParaRPr b="0" lang="en-US" sz="1600" spc="-1" strike="noStrike">
              <a:latin typeface="Times New Roman"/>
            </a:endParaRPr>
          </a:p>
        </p:txBody>
      </p:sp>
      <p:sp>
        <p:nvSpPr>
          <p:cNvPr id="452" name="Google Shape;452;g183da2ec2c1_0_715"/>
          <p:cNvSpPr/>
          <p:nvPr/>
        </p:nvSpPr>
        <p:spPr>
          <a:xfrm>
            <a:off x="5313600" y="5217120"/>
            <a:ext cx="9789480" cy="4874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2000" spc="-1" strike="noStrike">
                <a:solidFill>
                  <a:srgbClr val="eeece1"/>
                </a:solidFill>
                <a:latin typeface="Calibri"/>
                <a:ea typeface="Calibri"/>
              </a:rPr>
              <a:t>Cvorovic-Hajdinjak et al 2021</a:t>
            </a:r>
            <a:endParaRPr b="0" lang="en-US" sz="2000" spc="-1" strike="noStrike">
              <a:latin typeface="Arial"/>
            </a:endParaRPr>
          </a:p>
        </p:txBody>
      </p:sp>
      <p:sp>
        <p:nvSpPr>
          <p:cNvPr id="453" name="Google Shape;453;g183da2ec2c1_0_715"/>
          <p:cNvSpPr/>
          <p:nvPr/>
        </p:nvSpPr>
        <p:spPr>
          <a:xfrm>
            <a:off x="231840" y="1375200"/>
            <a:ext cx="1114200" cy="542880"/>
          </a:xfrm>
          <a:prstGeom prst="rect">
            <a:avLst/>
          </a:prstGeom>
          <a:solidFill>
            <a:schemeClr val="lt1"/>
          </a:solidFill>
          <a:ln w="0">
            <a:noFill/>
          </a:ln>
        </p:spPr>
        <p:style>
          <a:lnRef idx="0"/>
          <a:fillRef idx="0"/>
          <a:effectRef idx="0"/>
          <a:fontRef idx="minor"/>
        </p:style>
      </p:sp>
      <p:sp>
        <p:nvSpPr>
          <p:cNvPr id="454" name="Google Shape;454;g183da2ec2c1_0_715"/>
          <p:cNvSpPr/>
          <p:nvPr/>
        </p:nvSpPr>
        <p:spPr>
          <a:xfrm>
            <a:off x="4062240" y="1281240"/>
            <a:ext cx="1604520" cy="542880"/>
          </a:xfrm>
          <a:prstGeom prst="rect">
            <a:avLst/>
          </a:prstGeom>
          <a:solidFill>
            <a:schemeClr val="lt1"/>
          </a:solidFill>
          <a:ln w="0">
            <a:noFill/>
          </a:ln>
        </p:spPr>
        <p:style>
          <a:lnRef idx="0"/>
          <a:fillRef idx="0"/>
          <a:effectRef idx="0"/>
          <a:fontRef idx="minor"/>
        </p:style>
      </p:sp>
      <p:sp>
        <p:nvSpPr>
          <p:cNvPr id="455" name="Google Shape;455;g183da2ec2c1_0_715"/>
          <p:cNvSpPr/>
          <p:nvPr/>
        </p:nvSpPr>
        <p:spPr>
          <a:xfrm>
            <a:off x="150120" y="6196680"/>
            <a:ext cx="8896320" cy="395280"/>
          </a:xfrm>
          <a:prstGeom prst="rect">
            <a:avLst/>
          </a:prstGeom>
          <a:noFill/>
          <a:ln w="0">
            <a:noFill/>
          </a:ln>
        </p:spPr>
        <p:style>
          <a:lnRef idx="0"/>
          <a:fillRef idx="0"/>
          <a:effectRef idx="0"/>
          <a:fontRef idx="minor"/>
        </p:style>
        <p:txBody>
          <a:bodyPr tIns="91440" bIns="91440" anchor="ctr">
            <a:spAutoFit/>
          </a:bodyPr>
          <a:p>
            <a:pPr>
              <a:lnSpc>
                <a:spcPct val="100000"/>
              </a:lnSpc>
              <a:buNone/>
              <a:tabLst>
                <a:tab algn="l" pos="0"/>
              </a:tabLst>
            </a:pPr>
            <a:r>
              <a:rPr b="0" lang="en-US" sz="1400" spc="-1" strike="noStrike">
                <a:solidFill>
                  <a:srgbClr val="000000"/>
                </a:solidFill>
                <a:latin typeface="Calibri"/>
                <a:ea typeface="Calibri"/>
              </a:rPr>
              <a:t>FWD</a:t>
            </a:r>
            <a:endParaRPr b="0" lang="en-US" sz="1400" spc="-1" strike="noStrike">
              <a:latin typeface="Arial"/>
            </a:endParaRPr>
          </a:p>
        </p:txBody>
      </p:sp>
      <p:sp>
        <p:nvSpPr>
          <p:cNvPr id="456" name="Google Shape;456;g183da2ec2c1_0_715">
            <a:hlinkClick r:id="rId1"/>
          </p:cNvPr>
          <p:cNvSpPr/>
          <p:nvPr/>
        </p:nvSpPr>
        <p:spPr>
          <a:xfrm>
            <a:off x="231840" y="6055560"/>
            <a:ext cx="1451520" cy="617760"/>
          </a:xfrm>
          <a:prstGeom prst="rect">
            <a:avLst/>
          </a:prstGeom>
          <a:noFill/>
          <a:ln w="0">
            <a:noFill/>
          </a:ln>
        </p:spPr>
        <p:style>
          <a:lnRef idx="0"/>
          <a:fillRef idx="0"/>
          <a:effectRef idx="0"/>
          <a:fontRef idx="minor"/>
        </p:style>
      </p:sp>
      <p:sp>
        <p:nvSpPr>
          <p:cNvPr id="457" name="Google Shape;457;g183da2ec2c1_0_715"/>
          <p:cNvSpPr/>
          <p:nvPr/>
        </p:nvSpPr>
        <p:spPr>
          <a:xfrm>
            <a:off x="11568240" y="6055560"/>
            <a:ext cx="889632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BACK</a:t>
            </a:r>
            <a:endParaRPr b="0" lang="en-US" sz="1400" spc="-1" strike="noStrike">
              <a:latin typeface="Arial"/>
            </a:endParaRPr>
          </a:p>
        </p:txBody>
      </p:sp>
      <p:sp>
        <p:nvSpPr>
          <p:cNvPr id="458" name="Google Shape;458;g183da2ec2c1_0_715"/>
          <p:cNvSpPr/>
          <p:nvPr/>
        </p:nvSpPr>
        <p:spPr>
          <a:xfrm>
            <a:off x="10367280" y="6494400"/>
            <a:ext cx="1281600" cy="363240"/>
          </a:xfrm>
          <a:prstGeom prst="rect">
            <a:avLst/>
          </a:prstGeom>
          <a:noFill/>
          <a:ln w="0">
            <a:noFill/>
          </a:ln>
        </p:spPr>
        <p:style>
          <a:lnRef idx="0"/>
          <a:fillRef idx="0"/>
          <a:effectRef idx="0"/>
          <a:fontRef idx="minor"/>
        </p:style>
      </p:sp>
      <p:sp>
        <p:nvSpPr>
          <p:cNvPr id="459" name="Google Shape;459;g183da2ec2c1_0_715"/>
          <p:cNvSpPr/>
          <p:nvPr/>
        </p:nvSpPr>
        <p:spPr>
          <a:xfrm>
            <a:off x="9046800" y="3133440"/>
            <a:ext cx="9792720" cy="410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u="sng">
                <a:solidFill>
                  <a:srgbClr val="ffffff"/>
                </a:solidFill>
                <a:uFillTx/>
                <a:latin typeface="Calibri"/>
                <a:ea typeface="Calibri"/>
                <a:hlinkClick r:id="rId2"/>
              </a:rPr>
              <a:t>Č</a:t>
            </a:r>
            <a:r>
              <a:rPr b="1" lang="en-US" sz="1500" spc="-1" strike="noStrike" u="sng">
                <a:solidFill>
                  <a:srgbClr val="ffffff"/>
                </a:solidFill>
                <a:uFillTx/>
                <a:latin typeface="Calibri"/>
                <a:ea typeface="Calibri"/>
                <a:hlinkClick r:id="rId3"/>
              </a:rPr>
              <a:t>vorović-Hajdinjak @al 2021, 2022</a:t>
            </a:r>
            <a:endParaRPr b="0" lang="en-US" sz="1500" spc="-1" strike="noStrike">
              <a:latin typeface="Arial"/>
            </a:endParaRPr>
          </a:p>
        </p:txBody>
      </p:sp>
      <p:pic>
        <p:nvPicPr>
          <p:cNvPr id="460" name="Google Shape;460;g183da2ec2c1_0_715" descr=""/>
          <p:cNvPicPr/>
          <p:nvPr/>
        </p:nvPicPr>
        <p:blipFill>
          <a:blip r:embed="rId4"/>
          <a:stretch/>
        </p:blipFill>
        <p:spPr>
          <a:xfrm>
            <a:off x="45720" y="1522440"/>
            <a:ext cx="5221800" cy="1245960"/>
          </a:xfrm>
          <a:prstGeom prst="rect">
            <a:avLst/>
          </a:prstGeom>
          <a:ln w="0">
            <a:noFill/>
          </a:ln>
        </p:spPr>
      </p:pic>
      <p:pic>
        <p:nvPicPr>
          <p:cNvPr id="461" name="Google Shape;461;g183da2ec2c1_0_715" descr=""/>
          <p:cNvPicPr/>
          <p:nvPr/>
        </p:nvPicPr>
        <p:blipFill>
          <a:blip r:embed="rId5"/>
          <a:stretch/>
        </p:blipFill>
        <p:spPr>
          <a:xfrm>
            <a:off x="0" y="3285720"/>
            <a:ext cx="5313240" cy="2908440"/>
          </a:xfrm>
          <a:prstGeom prst="rect">
            <a:avLst/>
          </a:prstGeom>
          <a:ln w="0">
            <a:noFill/>
          </a:ln>
        </p:spPr>
      </p:pic>
      <p:sp>
        <p:nvSpPr>
          <p:cNvPr id="462" name="Google Shape;462;g183da2ec2c1_0_715"/>
          <p:cNvSpPr/>
          <p:nvPr/>
        </p:nvSpPr>
        <p:spPr>
          <a:xfrm>
            <a:off x="4848840" y="837000"/>
            <a:ext cx="1423080" cy="627480"/>
          </a:xfrm>
          <a:prstGeom prst="round2DiagRect">
            <a:avLst>
              <a:gd name="adj1" fmla="val 16667"/>
              <a:gd name="adj2" fmla="val 0"/>
            </a:avLst>
          </a:prstGeom>
          <a:solidFill>
            <a:srgbClr val="ead1dc"/>
          </a:solidFill>
          <a:ln w="9525">
            <a:solidFill>
              <a:srgbClr val="1f497d"/>
            </a:solidFill>
            <a:round/>
          </a:ln>
        </p:spPr>
        <p:style>
          <a:lnRef idx="0"/>
          <a:fillRef idx="0"/>
          <a:effectRef idx="0"/>
          <a:fontRef idx="minor"/>
        </p:style>
        <p:txBody>
          <a:bodyPr tIns="91440" bIns="91440" anchor="ctr">
            <a:noAutofit/>
          </a:bodyPr>
          <a:p>
            <a:pPr>
              <a:lnSpc>
                <a:spcPct val="100000"/>
              </a:lnSpc>
              <a:buNone/>
              <a:tabLst>
                <a:tab algn="l" pos="0"/>
              </a:tabLst>
            </a:pPr>
            <a:r>
              <a:rPr b="1" lang="en-US" sz="2100" spc="-1" strike="noStrike">
                <a:solidFill>
                  <a:srgbClr val="000000"/>
                </a:solidFill>
                <a:latin typeface="Arial"/>
                <a:ea typeface="Arial"/>
              </a:rPr>
              <a:t>ZTF data</a:t>
            </a:r>
            <a:endParaRPr b="0" lang="en-US" sz="2100" spc="-1" strike="noStrike">
              <a:latin typeface="Arial"/>
            </a:endParaRPr>
          </a:p>
        </p:txBody>
      </p:sp>
      <p:sp>
        <p:nvSpPr>
          <p:cNvPr id="463" name="Google Shape;463;g183da2ec2c1_0_715"/>
          <p:cNvSpPr/>
          <p:nvPr/>
        </p:nvSpPr>
        <p:spPr>
          <a:xfrm>
            <a:off x="2209320" y="3173040"/>
            <a:ext cx="6369120" cy="335160"/>
          </a:xfrm>
          <a:prstGeom prst="rect">
            <a:avLst/>
          </a:prstGeom>
          <a:noFill/>
          <a:ln w="0">
            <a:noFill/>
          </a:ln>
        </p:spPr>
        <p:style>
          <a:lnRef idx="0"/>
          <a:fillRef idx="0"/>
          <a:effectRef idx="0"/>
          <a:fontRef idx="minor"/>
        </p:style>
        <p:txBody>
          <a:bodyPr tIns="168480" bIns="168480" anchor="ctr">
            <a:spAutoFit/>
          </a:bodyPr>
          <a:p>
            <a:pPr>
              <a:lnSpc>
                <a:spcPct val="100000"/>
              </a:lnSpc>
              <a:buNone/>
              <a:tabLst>
                <a:tab algn="l" pos="0"/>
              </a:tabLst>
            </a:pPr>
            <a:r>
              <a:rPr b="1" lang="en-US" sz="1100" spc="-1" strike="noStrike">
                <a:solidFill>
                  <a:srgbClr val="000000"/>
                </a:solidFill>
                <a:latin typeface="Lato"/>
                <a:ea typeface="Lato"/>
              </a:rPr>
              <a:t>(I experiment) and ~120 000 quasars (II experiment)</a:t>
            </a:r>
            <a:endParaRPr b="0" lang="en-US" sz="1100" spc="-1" strike="noStrike">
              <a:latin typeface="Arial"/>
            </a:endParaRPr>
          </a:p>
        </p:txBody>
      </p:sp>
      <p:pic>
        <p:nvPicPr>
          <p:cNvPr id="464" name="Google Shape;464;g183da2ec2c1_0_715" descr=""/>
          <p:cNvPicPr/>
          <p:nvPr/>
        </p:nvPicPr>
        <p:blipFill>
          <a:blip r:embed="rId6"/>
          <a:stretch/>
        </p:blipFill>
        <p:spPr>
          <a:xfrm>
            <a:off x="6001200" y="2243520"/>
            <a:ext cx="4453920" cy="40028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title"/>
          </p:nvPr>
        </p:nvSpPr>
        <p:spPr>
          <a:xfrm>
            <a:off x="609480" y="274680"/>
            <a:ext cx="10969200" cy="715680"/>
          </a:xfrm>
          <a:prstGeom prst="rect">
            <a:avLst/>
          </a:prstGeom>
          <a:noFill/>
          <a:ln w="0">
            <a:noFill/>
          </a:ln>
        </p:spPr>
        <p:txBody>
          <a:bodyPr lIns="123120" rIns="123120" tIns="61560" bIns="61560" anchor="ctr">
            <a:noAutofit/>
          </a:bodyPr>
          <a:p>
            <a:endParaRPr b="0" lang="en-US" sz="1400" spc="-1" strike="noStrike">
              <a:solidFill>
                <a:srgbClr val="000000"/>
              </a:solidFill>
              <a:latin typeface="Arial"/>
            </a:endParaRPr>
          </a:p>
        </p:txBody>
      </p:sp>
      <p:sp>
        <p:nvSpPr>
          <p:cNvPr id="466" name="PlaceHolder 2"/>
          <p:cNvSpPr>
            <a:spLocks noGrp="1"/>
          </p:cNvSpPr>
          <p:nvPr>
            <p:ph/>
          </p:nvPr>
        </p:nvSpPr>
        <p:spPr>
          <a:xfrm>
            <a:off x="609480" y="1371600"/>
            <a:ext cx="10969200" cy="4952520"/>
          </a:xfrm>
          <a:prstGeom prst="rect">
            <a:avLst/>
          </a:prstGeom>
          <a:noFill/>
          <a:ln w="0">
            <a:noFill/>
          </a:ln>
        </p:spPr>
        <p:txBody>
          <a:bodyPr lIns="123120" rIns="123120" tIns="61560" bIns="61560" anchor="t">
            <a:noAutofit/>
          </a:bodyPr>
          <a:p>
            <a:endParaRPr b="0" lang="en-US" sz="1400" spc="-1" strike="noStrike">
              <a:solidFill>
                <a:srgbClr val="000000"/>
              </a:solidFill>
              <a:latin typeface="Arial"/>
            </a:endParaRPr>
          </a:p>
        </p:txBody>
      </p:sp>
      <p:sp>
        <p:nvSpPr>
          <p:cNvPr id="467" name="PlaceHolder 3"/>
          <p:cNvSpPr>
            <a:spLocks noGrp="1"/>
          </p:cNvSpPr>
          <p:nvPr>
            <p:ph type="sldNum" idx="20"/>
          </p:nvPr>
        </p:nvSpPr>
        <p:spPr>
          <a:xfrm>
            <a:off x="9344160" y="6494400"/>
            <a:ext cx="284472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5C4C3FDF-5CAA-4247-9656-26B5B47A5751}" type="slidenum">
              <a:rPr b="0" lang="en-US" sz="1600" spc="-1" strike="noStrike">
                <a:solidFill>
                  <a:srgbClr val="898989"/>
                </a:solidFill>
                <a:latin typeface="Calibri"/>
                <a:ea typeface="Calibri"/>
              </a:rPr>
              <a:t>&lt;number&gt;</a:t>
            </a:fld>
            <a:endParaRPr b="0" lang="en-US" sz="1600" spc="-1" strike="noStrike">
              <a:latin typeface="Times New Roman"/>
            </a:endParaRPr>
          </a:p>
        </p:txBody>
      </p:sp>
      <p:pic>
        <p:nvPicPr>
          <p:cNvPr id="468" name="Google Shape;473;gf4970e4e56_0_0" descr=""/>
          <p:cNvPicPr/>
          <p:nvPr/>
        </p:nvPicPr>
        <p:blipFill>
          <a:blip r:embed="rId1"/>
          <a:stretch/>
        </p:blipFill>
        <p:spPr>
          <a:xfrm>
            <a:off x="0" y="0"/>
            <a:ext cx="9343800" cy="6573240"/>
          </a:xfrm>
          <a:prstGeom prst="rect">
            <a:avLst/>
          </a:prstGeom>
          <a:ln w="0">
            <a:noFill/>
          </a:ln>
        </p:spPr>
      </p:pic>
      <p:sp>
        <p:nvSpPr>
          <p:cNvPr id="469" name="Google Shape;474;gf4970e4e56_0_0"/>
          <p:cNvSpPr/>
          <p:nvPr/>
        </p:nvSpPr>
        <p:spPr>
          <a:xfrm>
            <a:off x="5280840" y="-87480"/>
            <a:ext cx="5745600" cy="2424600"/>
          </a:xfrm>
          <a:prstGeom prst="rect">
            <a:avLst/>
          </a:prstGeom>
          <a:solidFill>
            <a:schemeClr val="lt1"/>
          </a:solidFill>
          <a:ln w="9525">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0" y="4268520"/>
            <a:ext cx="6094080" cy="1475640"/>
          </a:xfrm>
          <a:prstGeom prst="rect">
            <a:avLst/>
          </a:prstGeom>
          <a:noFill/>
          <a:ln w="0">
            <a:noFill/>
          </a:ln>
        </p:spPr>
        <p:txBody>
          <a:bodyPr lIns="123120" rIns="123120" tIns="61560" bIns="61560" anchor="ctr">
            <a:noAutofit/>
          </a:bodyPr>
          <a:p>
            <a:pPr>
              <a:lnSpc>
                <a:spcPct val="100000"/>
              </a:lnSpc>
              <a:buNone/>
              <a:tabLst>
                <a:tab algn="l" pos="0"/>
              </a:tabLst>
            </a:pPr>
            <a:r>
              <a:rPr b="0" lang="en-US" sz="3400" spc="-1" strike="noStrike">
                <a:solidFill>
                  <a:srgbClr val="1872ad"/>
                </a:solidFill>
                <a:latin typeface="Calibri"/>
                <a:ea typeface="Calibri"/>
              </a:rPr>
              <a:t>CNP model of a LC for CCF</a:t>
            </a:r>
            <a:endParaRPr b="0" lang="en-US" sz="3400" spc="-1" strike="noStrike">
              <a:solidFill>
                <a:srgbClr val="000000"/>
              </a:solidFill>
              <a:latin typeface="Arial"/>
            </a:endParaRPr>
          </a:p>
          <a:p>
            <a:pPr>
              <a:lnSpc>
                <a:spcPct val="100000"/>
              </a:lnSpc>
              <a:buNone/>
              <a:tabLst>
                <a:tab algn="l" pos="0"/>
              </a:tabLst>
            </a:pPr>
            <a:r>
              <a:rPr b="0" lang="en-US" sz="3400" spc="-1" strike="noStrike">
                <a:solidFill>
                  <a:srgbClr val="1872ad"/>
                </a:solidFill>
                <a:latin typeface="Calibri"/>
                <a:ea typeface="Calibri"/>
              </a:rPr>
              <a:t> </a:t>
            </a:r>
            <a:r>
              <a:rPr b="0" lang="en-US" sz="3400" spc="-1" strike="noStrike">
                <a:solidFill>
                  <a:srgbClr val="1872ad"/>
                </a:solidFill>
                <a:latin typeface="Calibri"/>
                <a:ea typeface="Calibri"/>
              </a:rPr>
              <a:t>in photo-reverberat</a:t>
            </a:r>
            <a:r>
              <a:rPr b="0" lang="en-US" sz="3500" spc="-1" strike="noStrike">
                <a:solidFill>
                  <a:srgbClr val="1872ad"/>
                </a:solidFill>
                <a:latin typeface="Calibri"/>
                <a:ea typeface="Calibri"/>
              </a:rPr>
              <a:t>ion mapping</a:t>
            </a:r>
            <a:endParaRPr b="0" lang="en-US" sz="3500" spc="-1" strike="noStrike">
              <a:solidFill>
                <a:srgbClr val="000000"/>
              </a:solidFill>
              <a:latin typeface="Arial"/>
            </a:endParaRPr>
          </a:p>
        </p:txBody>
      </p:sp>
      <p:sp>
        <p:nvSpPr>
          <p:cNvPr id="471" name="PlaceHolder 2"/>
          <p:cNvSpPr>
            <a:spLocks noGrp="1"/>
          </p:cNvSpPr>
          <p:nvPr>
            <p:ph type="sldNum" idx="21"/>
          </p:nvPr>
        </p:nvSpPr>
        <p:spPr>
          <a:xfrm>
            <a:off x="9344160" y="6494400"/>
            <a:ext cx="284472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EC9AA0C1-262E-4848-B89D-4C6521FFFE33}" type="slidenum">
              <a:rPr b="0" lang="en-US" sz="1600" spc="-1" strike="noStrike">
                <a:solidFill>
                  <a:srgbClr val="898989"/>
                </a:solidFill>
                <a:latin typeface="Calibri"/>
                <a:ea typeface="Calibri"/>
              </a:rPr>
              <a:t>&lt;number&gt;</a:t>
            </a:fld>
            <a:endParaRPr b="0" lang="en-US" sz="1600" spc="-1" strike="noStrike">
              <a:latin typeface="Times New Roman"/>
            </a:endParaRPr>
          </a:p>
        </p:txBody>
      </p:sp>
      <p:sp>
        <p:nvSpPr>
          <p:cNvPr id="472" name="Google Shape;482;g13ec2d21ca2_0_8"/>
          <p:cNvSpPr/>
          <p:nvPr/>
        </p:nvSpPr>
        <p:spPr>
          <a:xfrm>
            <a:off x="248040" y="5888880"/>
            <a:ext cx="9783720" cy="6091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2800" spc="-1" strike="noStrike" u="sng">
                <a:solidFill>
                  <a:srgbClr val="0000ff"/>
                </a:solidFill>
                <a:uFillTx/>
                <a:latin typeface="Calibri"/>
                <a:ea typeface="Calibri"/>
                <a:hlinkClick r:id="rId1"/>
              </a:rPr>
              <a:t>Jankov @ al 2022</a:t>
            </a:r>
            <a:endParaRPr b="0" lang="en-US" sz="2800" spc="-1" strike="noStrike">
              <a:latin typeface="Arial"/>
            </a:endParaRPr>
          </a:p>
        </p:txBody>
      </p:sp>
      <p:pic>
        <p:nvPicPr>
          <p:cNvPr id="473" name="Google Shape;483;g13ec2d21ca2_0_8" descr=""/>
          <p:cNvPicPr/>
          <p:nvPr/>
        </p:nvPicPr>
        <p:blipFill>
          <a:blip r:embed="rId2"/>
          <a:stretch/>
        </p:blipFill>
        <p:spPr>
          <a:xfrm>
            <a:off x="1371960" y="57240"/>
            <a:ext cx="4000320" cy="3537360"/>
          </a:xfrm>
          <a:prstGeom prst="rect">
            <a:avLst/>
          </a:prstGeom>
          <a:ln w="0">
            <a:noFill/>
          </a:ln>
        </p:spPr>
      </p:pic>
      <p:pic>
        <p:nvPicPr>
          <p:cNvPr id="474" name="Google Shape;484;g13ec2d21ca2_0_8" descr=""/>
          <p:cNvPicPr/>
          <p:nvPr/>
        </p:nvPicPr>
        <p:blipFill>
          <a:blip r:embed="rId3"/>
          <a:stretch/>
        </p:blipFill>
        <p:spPr>
          <a:xfrm>
            <a:off x="6456240" y="2115720"/>
            <a:ext cx="4000320" cy="4057200"/>
          </a:xfrm>
          <a:prstGeom prst="rect">
            <a:avLst/>
          </a:prstGeom>
          <a:ln w="0">
            <a:noFill/>
          </a:ln>
        </p:spPr>
      </p:pic>
      <p:sp>
        <p:nvSpPr>
          <p:cNvPr id="475" name="Google Shape;485;g13ec2d21ca2_0_8"/>
          <p:cNvSpPr/>
          <p:nvPr/>
        </p:nvSpPr>
        <p:spPr>
          <a:xfrm>
            <a:off x="2276640" y="667080"/>
            <a:ext cx="8048520" cy="1475640"/>
          </a:xfrm>
          <a:custGeom>
            <a:avLst/>
            <a:gdLst/>
            <a:ahLst/>
            <a:rect l="l" t="t" r="r" b="b"/>
            <a:pathLst>
              <a:path w="21600" h="21600">
                <a:moveTo>
                  <a:pt x="0" y="0"/>
                </a:moveTo>
                <a:lnTo>
                  <a:pt x="21600" y="21600"/>
                </a:lnTo>
              </a:path>
            </a:pathLst>
          </a:custGeom>
          <a:noFill/>
          <a:ln w="9525">
            <a:solidFill>
              <a:srgbClr val="ff0000"/>
            </a:solidFill>
            <a:prstDash val="dash"/>
            <a:round/>
          </a:ln>
        </p:spPr>
        <p:style>
          <a:lnRef idx="0"/>
          <a:fillRef idx="0"/>
          <a:effectRef idx="0"/>
          <a:fontRef idx="minor"/>
        </p:style>
      </p:sp>
      <p:sp>
        <p:nvSpPr>
          <p:cNvPr id="476" name="Google Shape;486;g13ec2d21ca2_0_8"/>
          <p:cNvSpPr/>
          <p:nvPr/>
        </p:nvSpPr>
        <p:spPr>
          <a:xfrm>
            <a:off x="1966680" y="1241640"/>
            <a:ext cx="4489560" cy="2826360"/>
          </a:xfrm>
          <a:custGeom>
            <a:avLst/>
            <a:gdLst/>
            <a:ahLst/>
            <a:rect l="l" t="t" r="r" b="b"/>
            <a:pathLst>
              <a:path w="21600" h="21600">
                <a:moveTo>
                  <a:pt x="0" y="0"/>
                </a:moveTo>
                <a:lnTo>
                  <a:pt x="21600" y="21600"/>
                </a:lnTo>
              </a:path>
            </a:pathLst>
          </a:custGeom>
          <a:noFill/>
          <a:ln w="9525">
            <a:solidFill>
              <a:srgbClr val="ff0000"/>
            </a:solidFill>
            <a:prstDash val="dash"/>
            <a:round/>
          </a:ln>
        </p:spPr>
        <p:style>
          <a:lnRef idx="0"/>
          <a:fillRef idx="0"/>
          <a:effectRef idx="0"/>
          <a:fontRef idx="minor"/>
        </p:style>
      </p:sp>
      <p:sp>
        <p:nvSpPr>
          <p:cNvPr id="477" name="Google Shape;488;g13ec2d21ca2_0_8"/>
          <p:cNvSpPr/>
          <p:nvPr/>
        </p:nvSpPr>
        <p:spPr>
          <a:xfrm>
            <a:off x="1985400" y="2862720"/>
            <a:ext cx="4510440" cy="3128040"/>
          </a:xfrm>
          <a:custGeom>
            <a:avLst/>
            <a:gdLst/>
            <a:ahLst/>
            <a:rect l="l" t="t" r="r" b="b"/>
            <a:pathLst>
              <a:path w="21600" h="21600">
                <a:moveTo>
                  <a:pt x="0" y="0"/>
                </a:moveTo>
                <a:lnTo>
                  <a:pt x="21600" y="21600"/>
                </a:lnTo>
              </a:path>
            </a:pathLst>
          </a:custGeom>
          <a:noFill/>
          <a:ln w="9525">
            <a:solidFill>
              <a:srgbClr val="9900ff"/>
            </a:solidFill>
            <a:prstDash val="dash"/>
            <a:round/>
          </a:ln>
        </p:spPr>
        <p:style>
          <a:lnRef idx="0"/>
          <a:fillRef idx="0"/>
          <a:effectRef idx="0"/>
          <a:fontRef idx="minor"/>
        </p:style>
      </p:sp>
      <p:sp>
        <p:nvSpPr>
          <p:cNvPr id="478" name="Google Shape;489;g13ec2d21ca2_0_8"/>
          <p:cNvSpPr/>
          <p:nvPr/>
        </p:nvSpPr>
        <p:spPr>
          <a:xfrm>
            <a:off x="1962720" y="1986120"/>
            <a:ext cx="4493520" cy="2157840"/>
          </a:xfrm>
          <a:custGeom>
            <a:avLst/>
            <a:gdLst/>
            <a:ahLst/>
            <a:rect l="l" t="t" r="r" b="b"/>
            <a:pathLst>
              <a:path w="21600" h="21600">
                <a:moveTo>
                  <a:pt x="0" y="0"/>
                </a:moveTo>
                <a:lnTo>
                  <a:pt x="21600" y="21600"/>
                </a:lnTo>
              </a:path>
            </a:pathLst>
          </a:custGeom>
          <a:noFill/>
          <a:ln w="9525">
            <a:solidFill>
              <a:srgbClr val="9900ff"/>
            </a:solidFill>
            <a:prstDash val="dash"/>
            <a:round/>
          </a:ln>
        </p:spPr>
        <p:style>
          <a:lnRef idx="0"/>
          <a:fillRef idx="0"/>
          <a:effectRef idx="0"/>
          <a:fontRef idx="minor"/>
        </p:style>
      </p:sp>
      <p:sp>
        <p:nvSpPr>
          <p:cNvPr id="479" name="Google Shape;490;g13ec2d21ca2_0_8"/>
          <p:cNvSpPr/>
          <p:nvPr/>
        </p:nvSpPr>
        <p:spPr>
          <a:xfrm>
            <a:off x="6830640" y="2343960"/>
            <a:ext cx="9783720" cy="399960"/>
          </a:xfrm>
          <a:prstGeom prst="rect">
            <a:avLst/>
          </a:prstGeom>
          <a:noFill/>
          <a:ln w="0">
            <a:noFill/>
          </a:ln>
        </p:spPr>
        <p:style>
          <a:lnRef idx="0"/>
          <a:fillRef idx="0"/>
          <a:effectRef idx="0"/>
          <a:fontRef idx="minor"/>
        </p:style>
      </p:sp>
      <p:sp>
        <p:nvSpPr>
          <p:cNvPr id="480" name="Google Shape;487;g13ec2d21ca2_0_8"/>
          <p:cNvSpPr/>
          <p:nvPr/>
        </p:nvSpPr>
        <p:spPr>
          <a:xfrm>
            <a:off x="1909440" y="841680"/>
            <a:ext cx="114120" cy="399960"/>
          </a:xfrm>
          <a:prstGeom prst="rect">
            <a:avLst/>
          </a:prstGeom>
          <a:noFill/>
          <a:ln w="0">
            <a:noFill/>
          </a:ln>
        </p:spPr>
        <p:style>
          <a:lnRef idx="0"/>
          <a:fillRef idx="0"/>
          <a:effectRef idx="0"/>
          <a:fontRef idx="minor"/>
        </p:style>
      </p:sp>
      <p:sp>
        <p:nvSpPr>
          <p:cNvPr id="481" name="Google Shape;491;g13ec2d21ca2_0_8"/>
          <p:cNvSpPr/>
          <p:nvPr/>
        </p:nvSpPr>
        <p:spPr>
          <a:xfrm>
            <a:off x="2940120" y="3594960"/>
            <a:ext cx="142812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	</a:t>
            </a:r>
            <a:r>
              <a:rPr b="0" lang="en-US" sz="1400" spc="-1" strike="noStrike">
                <a:solidFill>
                  <a:srgbClr val="000000"/>
                </a:solidFill>
                <a:latin typeface="Calibri"/>
                <a:ea typeface="Calibri"/>
              </a:rPr>
              <a:t>Time (h)</a:t>
            </a:r>
            <a:endParaRPr b="0" lang="en-US" sz="1400" spc="-1" strike="noStrike">
              <a:latin typeface="Arial"/>
            </a:endParaRPr>
          </a:p>
        </p:txBody>
      </p:sp>
      <p:sp>
        <p:nvSpPr>
          <p:cNvPr id="482" name="Google Shape;492;g13ec2d21ca2_0_8"/>
          <p:cNvSpPr/>
          <p:nvPr/>
        </p:nvSpPr>
        <p:spPr>
          <a:xfrm>
            <a:off x="7569360" y="6173280"/>
            <a:ext cx="142812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	</a:t>
            </a:r>
            <a:r>
              <a:rPr b="0" lang="en-US" sz="1400" spc="-1" strike="noStrike">
                <a:solidFill>
                  <a:srgbClr val="000000"/>
                </a:solidFill>
                <a:latin typeface="Calibri"/>
                <a:ea typeface="Calibri"/>
              </a:rPr>
              <a:t>Time (h)</a:t>
            </a:r>
            <a:endParaRPr b="0" lang="en-US" sz="1400" spc="-1" strike="noStrike">
              <a:latin typeface="Arial"/>
            </a:endParaRPr>
          </a:p>
        </p:txBody>
      </p:sp>
      <p:sp>
        <p:nvSpPr>
          <p:cNvPr id="483" name="Google Shape;493;g13ec2d21ca2_0_8"/>
          <p:cNvSpPr/>
          <p:nvPr/>
        </p:nvSpPr>
        <p:spPr>
          <a:xfrm>
            <a:off x="6464520" y="705600"/>
            <a:ext cx="9783720" cy="53280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2300" spc="-1" strike="noStrike">
                <a:solidFill>
                  <a:srgbClr val="000000"/>
                </a:solidFill>
                <a:latin typeface="Calibri"/>
                <a:ea typeface="Calibri"/>
              </a:rPr>
              <a:t>NGC  4395 data by Edri @ al  2012</a:t>
            </a:r>
            <a:endParaRPr b="0" lang="en-US" sz="2300" spc="-1" strike="noStrike">
              <a:latin typeface="Arial"/>
            </a:endParaRPr>
          </a:p>
        </p:txBody>
      </p:sp>
      <p:sp>
        <p:nvSpPr>
          <p:cNvPr id="484" name="Google Shape;494;g13ec2d21ca2_0_8"/>
          <p:cNvSpPr/>
          <p:nvPr/>
        </p:nvSpPr>
        <p:spPr>
          <a:xfrm>
            <a:off x="6921720" y="2343960"/>
            <a:ext cx="9783720" cy="4568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800" spc="-1" strike="noStrike">
                <a:solidFill>
                  <a:srgbClr val="000000"/>
                </a:solidFill>
                <a:latin typeface="Calibri"/>
                <a:ea typeface="Calibri"/>
              </a:rPr>
              <a:t>CNP solid line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title"/>
          </p:nvPr>
        </p:nvSpPr>
        <p:spPr>
          <a:xfrm>
            <a:off x="609480" y="274680"/>
            <a:ext cx="10969200" cy="615240"/>
          </a:xfrm>
          <a:prstGeom prst="rect">
            <a:avLst/>
          </a:prstGeom>
          <a:noFill/>
          <a:ln w="0">
            <a:noFill/>
          </a:ln>
        </p:spPr>
        <p:txBody>
          <a:bodyPr lIns="123120" rIns="123120" tIns="61560" bIns="61560" anchor="ctr">
            <a:noAutofit/>
          </a:bodyPr>
          <a:p>
            <a:pPr algn="ctr">
              <a:lnSpc>
                <a:spcPct val="100000"/>
              </a:lnSpc>
              <a:buNone/>
              <a:tabLst>
                <a:tab algn="l" pos="0"/>
              </a:tabLst>
            </a:pPr>
            <a:r>
              <a:rPr b="0" lang="en-US" sz="3600" spc="-1" strike="noStrike">
                <a:solidFill>
                  <a:srgbClr val="1872ad"/>
                </a:solidFill>
                <a:latin typeface="Arial"/>
                <a:ea typeface="Arial"/>
              </a:rPr>
              <a:t>Cooperation with CPG in-kind team</a:t>
            </a:r>
            <a:endParaRPr b="0" lang="en-US" sz="3600" spc="-1" strike="noStrike">
              <a:solidFill>
                <a:srgbClr val="000000"/>
              </a:solidFill>
              <a:latin typeface="Arial"/>
            </a:endParaRPr>
          </a:p>
        </p:txBody>
      </p:sp>
      <p:sp>
        <p:nvSpPr>
          <p:cNvPr id="486" name="PlaceHolder 2"/>
          <p:cNvSpPr>
            <a:spLocks noGrp="1"/>
          </p:cNvSpPr>
          <p:nvPr>
            <p:ph type="sldNum" idx="22"/>
          </p:nvPr>
        </p:nvSpPr>
        <p:spPr>
          <a:xfrm>
            <a:off x="9344160" y="6494400"/>
            <a:ext cx="284472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FC3293CD-773A-4A97-8AA1-D8C1A7CC3F30}" type="slidenum">
              <a:rPr b="0" lang="en-US" sz="1600" spc="-1" strike="noStrike">
                <a:solidFill>
                  <a:srgbClr val="898989"/>
                </a:solidFill>
                <a:latin typeface="Calibri"/>
                <a:ea typeface="Calibri"/>
              </a:rPr>
              <a:t>&lt;number&gt;</a:t>
            </a:fld>
            <a:endParaRPr b="0" lang="en-US" sz="1600" spc="-1" strike="noStrike">
              <a:latin typeface="Times New Roman"/>
            </a:endParaRPr>
          </a:p>
        </p:txBody>
      </p:sp>
      <p:pic>
        <p:nvPicPr>
          <p:cNvPr id="487" name="Google Shape;502;g183da2ec2c1_0_828" descr=""/>
          <p:cNvPicPr/>
          <p:nvPr/>
        </p:nvPicPr>
        <p:blipFill>
          <a:blip r:embed="rId1"/>
          <a:stretch/>
        </p:blipFill>
        <p:spPr>
          <a:xfrm>
            <a:off x="860400" y="1227960"/>
            <a:ext cx="3331080" cy="2548440"/>
          </a:xfrm>
          <a:prstGeom prst="rect">
            <a:avLst/>
          </a:prstGeom>
          <a:ln w="0">
            <a:noFill/>
          </a:ln>
        </p:spPr>
      </p:pic>
      <p:pic>
        <p:nvPicPr>
          <p:cNvPr id="488" name="Google Shape;503;g183da2ec2c1_0_828" descr=""/>
          <p:cNvPicPr/>
          <p:nvPr/>
        </p:nvPicPr>
        <p:blipFill>
          <a:blip r:embed="rId2"/>
          <a:stretch/>
        </p:blipFill>
        <p:spPr>
          <a:xfrm>
            <a:off x="5964480" y="1227960"/>
            <a:ext cx="5808240" cy="1076400"/>
          </a:xfrm>
          <a:prstGeom prst="rect">
            <a:avLst/>
          </a:prstGeom>
          <a:ln w="0">
            <a:noFill/>
          </a:ln>
        </p:spPr>
      </p:pic>
      <p:sp>
        <p:nvSpPr>
          <p:cNvPr id="489" name="Google Shape;504;g183da2ec2c1_0_828"/>
          <p:cNvSpPr/>
          <p:nvPr/>
        </p:nvSpPr>
        <p:spPr>
          <a:xfrm>
            <a:off x="6076080" y="2352600"/>
            <a:ext cx="6464520" cy="8218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000000"/>
                </a:solidFill>
                <a:latin typeface="Calibri"/>
                <a:ea typeface="Calibri"/>
              </a:rPr>
              <a:t>Kickstarter Leads:</a:t>
            </a:r>
            <a:endParaRPr b="0" lang="en-US" sz="1400" spc="-1" strike="noStrike">
              <a:latin typeface="Arial"/>
            </a:endParaRPr>
          </a:p>
          <a:p>
            <a:pPr>
              <a:lnSpc>
                <a:spcPct val="100000"/>
              </a:lnSpc>
              <a:buNone/>
              <a:tabLst>
                <a:tab algn="l" pos="0"/>
              </a:tabLst>
            </a:pPr>
            <a:r>
              <a:rPr b="1" lang="en-US" sz="1400" spc="-1" strike="noStrike">
                <a:solidFill>
                  <a:srgbClr val="000000"/>
                </a:solidFill>
                <a:latin typeface="Calibri"/>
                <a:ea typeface="Calibri"/>
              </a:rPr>
              <a:t>SER-SAG:</a:t>
            </a:r>
            <a:r>
              <a:rPr b="0" lang="en-US" sz="1400" spc="-1" strike="noStrike">
                <a:solidFill>
                  <a:srgbClr val="000000"/>
                </a:solidFill>
                <a:latin typeface="Calibri"/>
                <a:ea typeface="Calibri"/>
              </a:rPr>
              <a:t> Sasa Simic, Luka Popovic, </a:t>
            </a:r>
            <a:r>
              <a:rPr b="1" lang="en-US" sz="1400" spc="-1" strike="noStrike">
                <a:solidFill>
                  <a:srgbClr val="000000"/>
                </a:solidFill>
                <a:latin typeface="Calibri"/>
                <a:ea typeface="Calibri"/>
              </a:rPr>
              <a:t>CPG</a:t>
            </a:r>
            <a:r>
              <a:rPr b="0" lang="en-US" sz="1400" spc="-1" strike="noStrike">
                <a:solidFill>
                  <a:srgbClr val="000000"/>
                </a:solidFill>
                <a:latin typeface="Calibri"/>
                <a:ea typeface="Calibri"/>
              </a:rPr>
              <a:t>: Lovro Palavesra, Tomislav Jurkic</a:t>
            </a:r>
            <a:endParaRPr b="0" lang="en-US" sz="1400" spc="-1" strike="noStrike">
              <a:latin typeface="Arial"/>
            </a:endParaRPr>
          </a:p>
        </p:txBody>
      </p:sp>
      <p:pic>
        <p:nvPicPr>
          <p:cNvPr id="490" name="Google Shape;505;g183da2ec2c1_0_828" descr=""/>
          <p:cNvPicPr/>
          <p:nvPr/>
        </p:nvPicPr>
        <p:blipFill>
          <a:blip r:embed="rId3"/>
          <a:stretch/>
        </p:blipFill>
        <p:spPr>
          <a:xfrm>
            <a:off x="98640" y="4014000"/>
            <a:ext cx="5398920" cy="2548440"/>
          </a:xfrm>
          <a:prstGeom prst="rect">
            <a:avLst/>
          </a:prstGeom>
          <a:ln w="0">
            <a:noFill/>
          </a:ln>
        </p:spPr>
      </p:pic>
      <p:pic>
        <p:nvPicPr>
          <p:cNvPr id="491" name="Google Shape;506;g183da2ec2c1_0_828" descr=""/>
          <p:cNvPicPr/>
          <p:nvPr/>
        </p:nvPicPr>
        <p:blipFill>
          <a:blip r:embed="rId4"/>
          <a:stretch/>
        </p:blipFill>
        <p:spPr>
          <a:xfrm>
            <a:off x="5497560" y="4539240"/>
            <a:ext cx="1875600" cy="1279440"/>
          </a:xfrm>
          <a:prstGeom prst="rect">
            <a:avLst/>
          </a:prstGeom>
          <a:ln w="0">
            <a:noFill/>
          </a:ln>
        </p:spPr>
      </p:pic>
      <p:pic>
        <p:nvPicPr>
          <p:cNvPr id="492" name="Google Shape;507;g183da2ec2c1_0_828" descr=""/>
          <p:cNvPicPr/>
          <p:nvPr/>
        </p:nvPicPr>
        <p:blipFill>
          <a:blip r:embed="rId5"/>
          <a:stretch/>
        </p:blipFill>
        <p:spPr>
          <a:xfrm>
            <a:off x="7544880" y="4403160"/>
            <a:ext cx="2035800" cy="1551240"/>
          </a:xfrm>
          <a:prstGeom prst="rect">
            <a:avLst/>
          </a:prstGeom>
          <a:ln w="0">
            <a:noFill/>
          </a:ln>
        </p:spPr>
      </p:pic>
      <p:pic>
        <p:nvPicPr>
          <p:cNvPr id="493" name="Google Shape;508;g183da2ec2c1_0_828" descr=""/>
          <p:cNvPicPr/>
          <p:nvPr/>
        </p:nvPicPr>
        <p:blipFill>
          <a:blip r:embed="rId6"/>
          <a:stretch/>
        </p:blipFill>
        <p:spPr>
          <a:xfrm>
            <a:off x="9581040" y="4422240"/>
            <a:ext cx="1875600" cy="1513080"/>
          </a:xfrm>
          <a:prstGeom prst="rect">
            <a:avLst/>
          </a:prstGeom>
          <a:ln w="0">
            <a:noFill/>
          </a:ln>
        </p:spPr>
      </p:pic>
      <p:sp>
        <p:nvSpPr>
          <p:cNvPr id="494" name="Google Shape;509;g183da2ec2c1_0_828"/>
          <p:cNvSpPr/>
          <p:nvPr/>
        </p:nvSpPr>
        <p:spPr>
          <a:xfrm>
            <a:off x="6125400" y="3355560"/>
            <a:ext cx="5486040" cy="11725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300" spc="-1" strike="noStrike">
                <a:solidFill>
                  <a:srgbClr val="000000"/>
                </a:solidFill>
                <a:latin typeface="Lato"/>
                <a:ea typeface="Lato"/>
              </a:rPr>
              <a:t>CPG team M. Fatović, L. Palaversa  et al 2022 submitted</a:t>
            </a:r>
            <a:endParaRPr b="0" lang="en-US" sz="1300" spc="-1" strike="noStrike">
              <a:latin typeface="Arial"/>
            </a:endParaRPr>
          </a:p>
          <a:p>
            <a:pPr marL="457200" indent="-311040">
              <a:lnSpc>
                <a:spcPct val="100000"/>
              </a:lnSpc>
              <a:buClr>
                <a:srgbClr val="000000"/>
              </a:buClr>
              <a:buFont typeface="Lato"/>
              <a:buChar char="●"/>
              <a:tabLst>
                <a:tab algn="l" pos="0"/>
              </a:tabLst>
            </a:pPr>
            <a:r>
              <a:rPr b="0" lang="en-US" sz="1300" spc="-1" strike="noStrike">
                <a:solidFill>
                  <a:srgbClr val="000000"/>
                </a:solidFill>
                <a:latin typeface="Lato"/>
                <a:ea typeface="Lato"/>
              </a:rPr>
              <a:t>investigation of  short period (&lt;300 days) binary QSO candidate;</a:t>
            </a:r>
            <a:endParaRPr b="0" lang="en-US" sz="1300" spc="-1" strike="noStrike">
              <a:latin typeface="Arial"/>
            </a:endParaRPr>
          </a:p>
          <a:p>
            <a:pPr marL="457200" indent="-311040">
              <a:lnSpc>
                <a:spcPct val="100000"/>
              </a:lnSpc>
              <a:buClr>
                <a:srgbClr val="000000"/>
              </a:buClr>
              <a:buFont typeface="Lato"/>
              <a:buChar char="●"/>
              <a:tabLst>
                <a:tab algn="l" pos="0"/>
              </a:tabLst>
            </a:pPr>
            <a:r>
              <a:rPr b="0" lang="en-US" sz="1300" spc="-1" strike="noStrike">
                <a:solidFill>
                  <a:srgbClr val="000000"/>
                </a:solidFill>
                <a:latin typeface="Lato"/>
                <a:ea typeface="Lato"/>
              </a:rPr>
              <a:t>example how 2D Hybrid method complement standard Fourier periodicity mining</a:t>
            </a:r>
            <a:endParaRPr b="0" lang="en-US" sz="1300" spc="-1" strike="noStrike">
              <a:latin typeface="Arial"/>
            </a:endParaRPr>
          </a:p>
        </p:txBody>
      </p:sp>
      <p:sp>
        <p:nvSpPr>
          <p:cNvPr id="495" name="Google Shape;510;g183da2ec2c1_0_828"/>
          <p:cNvSpPr/>
          <p:nvPr/>
        </p:nvSpPr>
        <p:spPr>
          <a:xfrm>
            <a:off x="5723280" y="5766480"/>
            <a:ext cx="548604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u="sng">
                <a:solidFill>
                  <a:srgbClr val="ff0000"/>
                </a:solidFill>
                <a:uFillTx/>
                <a:latin typeface="Calibri"/>
                <a:ea typeface="Calibri"/>
                <a:hlinkClick r:id="rId7"/>
              </a:rPr>
              <a:t>DEEP GAUSSIAN MODEL</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Google Shape;117;g183da2ec2c1_0_0"/>
          <p:cNvSpPr/>
          <p:nvPr/>
        </p:nvSpPr>
        <p:spPr>
          <a:xfrm>
            <a:off x="327240" y="4395960"/>
            <a:ext cx="6199920" cy="2129040"/>
          </a:xfrm>
          <a:prstGeom prst="rect">
            <a:avLst/>
          </a:prstGeom>
          <a:solidFill>
            <a:srgbClr val="ff009b">
              <a:alpha val="16000"/>
            </a:srgbClr>
          </a:solidFill>
          <a:ln w="9525">
            <a:solidFill>
              <a:srgbClr val="1f497d"/>
            </a:solidFill>
            <a:round/>
          </a:ln>
        </p:spPr>
        <p:style>
          <a:lnRef idx="0"/>
          <a:fillRef idx="0"/>
          <a:effectRef idx="0"/>
          <a:fontRef idx="minor"/>
        </p:style>
      </p:sp>
      <p:sp>
        <p:nvSpPr>
          <p:cNvPr id="190" name="Google Shape;118;g183da2ec2c1_0_0"/>
          <p:cNvSpPr/>
          <p:nvPr/>
        </p:nvSpPr>
        <p:spPr>
          <a:xfrm>
            <a:off x="162720" y="127800"/>
            <a:ext cx="11823120" cy="8071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2300" spc="-1" strike="noStrike">
                <a:solidFill>
                  <a:srgbClr val="1872ad"/>
                </a:solidFill>
                <a:latin typeface="Calibri"/>
                <a:ea typeface="Calibri"/>
              </a:rPr>
              <a:t>LIGHT CURVE MODELING WITHIN THE CONTEXT OF  KDD </a:t>
            </a:r>
            <a:r>
              <a:rPr b="1" lang="en-US" sz="2100" spc="-1" strike="noStrike">
                <a:solidFill>
                  <a:srgbClr val="1872ad"/>
                </a:solidFill>
                <a:latin typeface="Calibri"/>
                <a:ea typeface="Calibri"/>
              </a:rPr>
              <a:t>       </a:t>
            </a:r>
            <a:r>
              <a:rPr b="1" lang="en-US" sz="1800" spc="-1" strike="noStrike">
                <a:solidFill>
                  <a:srgbClr val="4a86e8"/>
                </a:solidFill>
                <a:latin typeface="Calibri"/>
                <a:ea typeface="Calibri"/>
              </a:rPr>
              <a:t>    </a:t>
            </a:r>
            <a:r>
              <a:rPr b="1" lang="en-US" sz="1800" spc="-1" strike="noStrike">
                <a:solidFill>
                  <a:srgbClr val="351c75"/>
                </a:solidFill>
                <a:latin typeface="Calibri"/>
                <a:ea typeface="Calibri"/>
              </a:rPr>
              <a:t>(KDD= Knowledge discovery in databases)</a:t>
            </a:r>
            <a:endParaRPr b="0" lang="en-US" sz="1800" spc="-1" strike="noStrike">
              <a:latin typeface="Arial"/>
            </a:endParaRPr>
          </a:p>
        </p:txBody>
      </p:sp>
      <p:pic>
        <p:nvPicPr>
          <p:cNvPr id="191" name="Google Shape;119;g183da2ec2c1_0_0" descr=""/>
          <p:cNvPicPr/>
          <p:nvPr/>
        </p:nvPicPr>
        <p:blipFill>
          <a:blip r:embed="rId1"/>
          <a:stretch/>
        </p:blipFill>
        <p:spPr>
          <a:xfrm>
            <a:off x="162720" y="749880"/>
            <a:ext cx="5955840" cy="2677320"/>
          </a:xfrm>
          <a:prstGeom prst="rect">
            <a:avLst/>
          </a:prstGeom>
          <a:ln w="0">
            <a:noFill/>
          </a:ln>
        </p:spPr>
      </p:pic>
      <p:sp>
        <p:nvSpPr>
          <p:cNvPr id="192" name="Google Shape;120;g183da2ec2c1_0_0"/>
          <p:cNvSpPr/>
          <p:nvPr/>
        </p:nvSpPr>
        <p:spPr>
          <a:xfrm>
            <a:off x="291600" y="3263400"/>
            <a:ext cx="5056560" cy="289800"/>
          </a:xfrm>
          <a:prstGeom prst="rect">
            <a:avLst/>
          </a:prstGeom>
          <a:noFill/>
          <a:ln w="0">
            <a:noFill/>
          </a:ln>
        </p:spPr>
        <p:style>
          <a:lnRef idx="0"/>
          <a:fillRef idx="0"/>
          <a:effectRef idx="0"/>
          <a:fontRef idx="minor"/>
        </p:style>
        <p:txBody>
          <a:bodyPr tIns="145440" bIns="145440" anchor="t">
            <a:spAutoFit/>
          </a:bodyPr>
          <a:p>
            <a:pPr>
              <a:lnSpc>
                <a:spcPct val="100000"/>
              </a:lnSpc>
              <a:buNone/>
              <a:tabLst>
                <a:tab algn="l" pos="0"/>
              </a:tabLst>
            </a:pPr>
            <a:r>
              <a:rPr b="0" lang="en-US" sz="950" spc="-1" strike="noStrike">
                <a:solidFill>
                  <a:srgbClr val="202122"/>
                </a:solidFill>
                <a:highlight>
                  <a:srgbClr val="f8f9fa"/>
                </a:highlight>
                <a:latin typeface="Arial"/>
                <a:ea typeface="Arial"/>
              </a:rPr>
              <a:t>An Overview of the Steps That Compose the KDD Process [Fayyad et al., 1996]</a:t>
            </a:r>
            <a:endParaRPr b="0" lang="en-US" sz="950" spc="-1" strike="noStrike">
              <a:latin typeface="Arial"/>
            </a:endParaRPr>
          </a:p>
        </p:txBody>
      </p:sp>
      <p:pic>
        <p:nvPicPr>
          <p:cNvPr id="193" name="Google Shape;121;g183da2ec2c1_0_0" descr=""/>
          <p:cNvPicPr/>
          <p:nvPr/>
        </p:nvPicPr>
        <p:blipFill>
          <a:blip r:embed="rId2"/>
          <a:stretch/>
        </p:blipFill>
        <p:spPr>
          <a:xfrm>
            <a:off x="6533640" y="749880"/>
            <a:ext cx="5153040" cy="5689080"/>
          </a:xfrm>
          <a:prstGeom prst="rect">
            <a:avLst/>
          </a:prstGeom>
          <a:ln w="0">
            <a:noFill/>
          </a:ln>
        </p:spPr>
      </p:pic>
      <p:sp>
        <p:nvSpPr>
          <p:cNvPr id="194" name="Google Shape;122;g183da2ec2c1_0_0"/>
          <p:cNvSpPr/>
          <p:nvPr/>
        </p:nvSpPr>
        <p:spPr>
          <a:xfrm rot="1089000">
            <a:off x="4171320" y="2650320"/>
            <a:ext cx="2440440" cy="334440"/>
          </a:xfrm>
          <a:prstGeom prst="rightArrow">
            <a:avLst>
              <a:gd name="adj1" fmla="val 50000"/>
              <a:gd name="adj2" fmla="val 50000"/>
            </a:avLst>
          </a:prstGeom>
          <a:solidFill>
            <a:srgbClr val="ff0000"/>
          </a:solidFill>
          <a:ln w="9525">
            <a:solidFill>
              <a:srgbClr val="1f497d"/>
            </a:solidFill>
            <a:round/>
          </a:ln>
        </p:spPr>
        <p:style>
          <a:lnRef idx="0"/>
          <a:fillRef idx="0"/>
          <a:effectRef idx="0"/>
          <a:fontRef idx="minor"/>
        </p:style>
      </p:sp>
      <p:sp>
        <p:nvSpPr>
          <p:cNvPr id="195" name="Google Shape;123;g183da2ec2c1_0_0"/>
          <p:cNvSpPr/>
          <p:nvPr/>
        </p:nvSpPr>
        <p:spPr>
          <a:xfrm>
            <a:off x="6655320" y="2395080"/>
            <a:ext cx="5153040" cy="1347840"/>
          </a:xfrm>
          <a:prstGeom prst="rect">
            <a:avLst/>
          </a:prstGeom>
          <a:solidFill>
            <a:srgbClr val="ff9b00">
              <a:alpha val="22000"/>
            </a:srgbClr>
          </a:solidFill>
          <a:ln w="28575">
            <a:solidFill>
              <a:srgbClr val="ff0000"/>
            </a:solidFill>
            <a:round/>
          </a:ln>
        </p:spPr>
        <p:style>
          <a:lnRef idx="0"/>
          <a:fillRef idx="0"/>
          <a:effectRef idx="0"/>
          <a:fontRef idx="minor"/>
        </p:style>
      </p:sp>
      <p:sp>
        <p:nvSpPr>
          <p:cNvPr id="196" name="Google Shape;124;g183da2ec2c1_0_0"/>
          <p:cNvSpPr/>
          <p:nvPr/>
        </p:nvSpPr>
        <p:spPr>
          <a:xfrm>
            <a:off x="4179960" y="4662720"/>
            <a:ext cx="2475000" cy="29563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endParaRPr b="0" lang="en-US" sz="1100" spc="-1" strike="noStrike">
              <a:latin typeface="Arial"/>
            </a:endParaRPr>
          </a:p>
          <a:p>
            <a:pPr>
              <a:lnSpc>
                <a:spcPct val="100000"/>
              </a:lnSpc>
              <a:buNone/>
              <a:tabLst>
                <a:tab algn="l" pos="0"/>
              </a:tabLst>
            </a:pP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endParaRPr b="0" lang="en-US" sz="1100" spc="-1" strike="noStrike">
              <a:latin typeface="Arial"/>
            </a:endParaRPr>
          </a:p>
          <a:p>
            <a:pPr>
              <a:lnSpc>
                <a:spcPct val="100000"/>
              </a:lnSpc>
              <a:buNone/>
              <a:tabLst>
                <a:tab algn="l" pos="0"/>
              </a:tabLst>
            </a:pP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endParaRPr b="0" lang="en-US" sz="1100" spc="-1" strike="noStrike">
              <a:latin typeface="Arial"/>
            </a:endParaRPr>
          </a:p>
          <a:p>
            <a:pPr>
              <a:lnSpc>
                <a:spcPct val="100000"/>
              </a:lnSpc>
              <a:buNone/>
              <a:tabLst>
                <a:tab algn="l" pos="0"/>
              </a:tabLst>
            </a:pP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endParaRPr b="0" lang="en-US" sz="1100" spc="-1" strike="noStrike">
              <a:latin typeface="Arial"/>
            </a:endParaRPr>
          </a:p>
          <a:p>
            <a:pPr>
              <a:lnSpc>
                <a:spcPct val="115000"/>
              </a:lnSpc>
              <a:buNone/>
              <a:tabLst>
                <a:tab algn="l" pos="0"/>
              </a:tabLst>
            </a:pP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endParaRPr b="0" lang="en-US" sz="1100" spc="-1" strike="noStrike">
              <a:latin typeface="Arial"/>
            </a:endParaRPr>
          </a:p>
          <a:p>
            <a:pPr>
              <a:lnSpc>
                <a:spcPct val="100000"/>
              </a:lnSpc>
              <a:buNone/>
              <a:tabLst>
                <a:tab algn="l" pos="0"/>
              </a:tabLst>
            </a:pP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endParaRPr b="0" lang="en-US" sz="1100" spc="-1" strike="noStrike">
              <a:latin typeface="Arial"/>
            </a:endParaRPr>
          </a:p>
          <a:p>
            <a:pPr>
              <a:lnSpc>
                <a:spcPct val="100000"/>
              </a:lnSpc>
              <a:buNone/>
              <a:tabLst>
                <a:tab algn="l" pos="0"/>
              </a:tabLst>
            </a:pP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endParaRPr b="0" lang="en-US" sz="1100" spc="-1" strike="noStrike">
              <a:latin typeface="Arial"/>
            </a:endParaRPr>
          </a:p>
          <a:p>
            <a:pPr>
              <a:lnSpc>
                <a:spcPct val="100000"/>
              </a:lnSpc>
              <a:buNone/>
              <a:tabLst>
                <a:tab algn="l" pos="0"/>
              </a:tabLst>
            </a:pPr>
            <a:endParaRPr b="0" lang="en-US" sz="1400" spc="-1" strike="noStrike">
              <a:latin typeface="Arial"/>
            </a:endParaRPr>
          </a:p>
        </p:txBody>
      </p:sp>
      <p:sp>
        <p:nvSpPr>
          <p:cNvPr id="197" name="Google Shape;125;g183da2ec2c1_0_0"/>
          <p:cNvSpPr/>
          <p:nvPr/>
        </p:nvSpPr>
        <p:spPr>
          <a:xfrm>
            <a:off x="7527960" y="6503760"/>
            <a:ext cx="10449000" cy="330480"/>
          </a:xfrm>
          <a:prstGeom prst="rect">
            <a:avLst/>
          </a:prstGeom>
          <a:noFill/>
          <a:ln w="0">
            <a:noFill/>
          </a:ln>
        </p:spPr>
        <p:style>
          <a:lnRef idx="0"/>
          <a:fillRef idx="0"/>
          <a:effectRef idx="0"/>
          <a:fontRef idx="minor"/>
        </p:style>
        <p:txBody>
          <a:bodyPr tIns="182880" bIns="182880" anchor="t">
            <a:normAutofit fontScale="21000"/>
          </a:bodyPr>
          <a:p>
            <a:pPr>
              <a:lnSpc>
                <a:spcPct val="100000"/>
              </a:lnSpc>
              <a:buNone/>
              <a:tabLst>
                <a:tab algn="l" pos="0"/>
              </a:tabLst>
            </a:pPr>
            <a:r>
              <a:rPr b="0" lang="en-US" sz="4500" spc="-1" strike="noStrike">
                <a:solidFill>
                  <a:srgbClr val="000000"/>
                </a:solidFill>
                <a:latin typeface="Calibri"/>
                <a:ea typeface="Calibri"/>
              </a:rPr>
              <a:t>Zhang and Zhao 2015 : Astronomy in the Big Data Era </a:t>
            </a:r>
            <a:endParaRPr b="0" lang="en-US" sz="45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p:txBody>
      </p:sp>
      <p:sp>
        <p:nvSpPr>
          <p:cNvPr id="198" name="Google Shape;126;g183da2ec2c1_0_0"/>
          <p:cNvSpPr/>
          <p:nvPr/>
        </p:nvSpPr>
        <p:spPr>
          <a:xfrm>
            <a:off x="556200" y="3944520"/>
            <a:ext cx="5489280" cy="608760"/>
          </a:xfrm>
          <a:prstGeom prst="rect">
            <a:avLst/>
          </a:prstGeom>
          <a:solidFill>
            <a:srgbClr val="ff009b">
              <a:alpha val="16000"/>
            </a:srgbClr>
          </a:solid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282828"/>
                </a:solidFill>
                <a:latin typeface="Calibri"/>
                <a:ea typeface="Calibri"/>
              </a:rPr>
              <a:t>list some of the main present/ future facilities which will observe AGN</a:t>
            </a:r>
            <a:endParaRPr b="0" lang="en-US" sz="1400" spc="-1" strike="noStrike">
              <a:latin typeface="Arial"/>
            </a:endParaRPr>
          </a:p>
        </p:txBody>
      </p:sp>
      <p:sp>
        <p:nvSpPr>
          <p:cNvPr id="199" name="Google Shape;127;g183da2ec2c1_0_0"/>
          <p:cNvSpPr/>
          <p:nvPr/>
        </p:nvSpPr>
        <p:spPr>
          <a:xfrm>
            <a:off x="250920" y="4479120"/>
            <a:ext cx="6352560" cy="2295720"/>
          </a:xfrm>
          <a:prstGeom prst="rect">
            <a:avLst/>
          </a:prstGeom>
          <a:noFill/>
          <a:ln w="0">
            <a:noFill/>
          </a:ln>
        </p:spPr>
        <p:style>
          <a:lnRef idx="0"/>
          <a:fillRef idx="0"/>
          <a:effectRef idx="0"/>
          <a:fontRef idx="minor"/>
        </p:style>
        <p:txBody>
          <a:bodyPr tIns="91440" bIns="91440" anchor="t">
            <a:spAutoFit/>
          </a:bodyPr>
          <a:p>
            <a:pPr marL="343080" indent="-184320">
              <a:lnSpc>
                <a:spcPct val="115000"/>
              </a:lnSpc>
              <a:spcBef>
                <a:spcPts val="1199"/>
              </a:spcBef>
              <a:buClr>
                <a:srgbClr val="282828"/>
              </a:buClr>
              <a:buFont typeface="Georgia"/>
              <a:buChar char="●"/>
            </a:pPr>
            <a:r>
              <a:rPr b="0" lang="en-US" sz="1100" spc="-1" strike="noStrike">
                <a:solidFill>
                  <a:srgbClr val="282828"/>
                </a:solidFill>
                <a:latin typeface="Georgia"/>
                <a:ea typeface="Georgia"/>
              </a:rPr>
              <a:t> </a:t>
            </a:r>
            <a:r>
              <a:rPr b="1" lang="en-US" sz="1100" spc="-1" strike="noStrike">
                <a:solidFill>
                  <a:srgbClr val="282828"/>
                </a:solidFill>
                <a:latin typeface="Calibri"/>
                <a:ea typeface="Calibri"/>
              </a:rPr>
              <a:t>Radio:</a:t>
            </a:r>
            <a:r>
              <a:rPr b="0" lang="en-US" sz="1100" spc="-1" strike="noStrike">
                <a:solidFill>
                  <a:srgbClr val="282828"/>
                </a:solidFill>
                <a:latin typeface="Calibri"/>
                <a:ea typeface="Calibri"/>
              </a:rPr>
              <a:t> LOFAR, ASKAP (Australia)-</a:t>
            </a:r>
            <a:r>
              <a:rPr b="1" lang="en-US" sz="1100" spc="-1" strike="noStrike">
                <a:solidFill>
                  <a:srgbClr val="cc0000"/>
                </a:solidFill>
                <a:latin typeface="Calibri"/>
                <a:ea typeface="Calibri"/>
              </a:rPr>
              <a:t>3x10^7 AGN</a:t>
            </a:r>
            <a:r>
              <a:rPr b="0" lang="en-US" sz="1100" spc="-1" strike="noStrike">
                <a:solidFill>
                  <a:srgbClr val="282828"/>
                </a:solidFill>
                <a:latin typeface="Calibri"/>
                <a:ea typeface="Calibri"/>
              </a:rPr>
              <a:t>, MeerKAT (South Africa), e-MERLIN (UK), APERTIF (The Netherlands), SKA</a:t>
            </a:r>
            <a:endParaRPr b="0" lang="en-US" sz="1100" spc="-1" strike="noStrike">
              <a:latin typeface="Arial"/>
            </a:endParaRPr>
          </a:p>
          <a:p>
            <a:pPr marL="343080" indent="-184320">
              <a:lnSpc>
                <a:spcPct val="115000"/>
              </a:lnSpc>
              <a:buClr>
                <a:srgbClr val="282828"/>
              </a:buClr>
              <a:buFont typeface="Georgia"/>
              <a:buChar char="●"/>
            </a:pPr>
            <a:r>
              <a:rPr b="1" lang="en-US" sz="1100" spc="-1" strike="noStrike">
                <a:solidFill>
                  <a:srgbClr val="282828"/>
                </a:solidFill>
                <a:latin typeface="Calibri"/>
                <a:ea typeface="Calibri"/>
              </a:rPr>
              <a:t> </a:t>
            </a:r>
            <a:r>
              <a:rPr b="1" lang="en-US" sz="1100" spc="-1" strike="noStrike">
                <a:solidFill>
                  <a:srgbClr val="282828"/>
                </a:solidFill>
                <a:latin typeface="Calibri"/>
                <a:ea typeface="Calibri"/>
              </a:rPr>
              <a:t>IR</a:t>
            </a:r>
            <a:r>
              <a:rPr b="0" lang="en-US" sz="1100" spc="-1" strike="noStrike">
                <a:solidFill>
                  <a:srgbClr val="282828"/>
                </a:solidFill>
                <a:latin typeface="Calibri"/>
                <a:ea typeface="Calibri"/>
              </a:rPr>
              <a:t>: JWST (NASA/ESA), Tokyo Atacama Observatory (Japan), Euclid (ESA/NASA)</a:t>
            </a:r>
            <a:r>
              <a:rPr b="0" lang="en-US" sz="1100" spc="-1" strike="noStrike">
                <a:solidFill>
                  <a:srgbClr val="cc0000"/>
                </a:solidFill>
                <a:latin typeface="Calibri"/>
                <a:ea typeface="Calibri"/>
              </a:rPr>
              <a:t>-</a:t>
            </a:r>
            <a:r>
              <a:rPr b="1" lang="en-US" sz="1100" spc="-1" strike="noStrike">
                <a:solidFill>
                  <a:srgbClr val="cc0000"/>
                </a:solidFill>
                <a:latin typeface="Calibri"/>
                <a:ea typeface="Calibri"/>
              </a:rPr>
              <a:t>10^6 AGN</a:t>
            </a:r>
            <a:r>
              <a:rPr b="0" lang="en-US" sz="1100" spc="-1" strike="noStrike">
                <a:solidFill>
                  <a:srgbClr val="cc0000"/>
                </a:solidFill>
                <a:latin typeface="Calibri"/>
                <a:ea typeface="Calibri"/>
              </a:rPr>
              <a:t>,</a:t>
            </a:r>
            <a:r>
              <a:rPr b="0" lang="en-US" sz="1100" spc="-1" strike="noStrike">
                <a:solidFill>
                  <a:srgbClr val="282828"/>
                </a:solidFill>
                <a:latin typeface="Calibri"/>
                <a:ea typeface="Calibri"/>
              </a:rPr>
              <a:t> WFIRST (NASA), SPICA;</a:t>
            </a:r>
            <a:endParaRPr b="0" lang="en-US" sz="1100" spc="-1" strike="noStrike">
              <a:latin typeface="Arial"/>
            </a:endParaRPr>
          </a:p>
          <a:p>
            <a:pPr marL="343080" indent="-184320">
              <a:lnSpc>
                <a:spcPct val="115000"/>
              </a:lnSpc>
              <a:buClr>
                <a:srgbClr val="282828"/>
              </a:buClr>
              <a:buFont typeface="Georgia"/>
              <a:buChar char="●"/>
            </a:pPr>
            <a:r>
              <a:rPr b="0" lang="en-US" sz="1100" spc="-1" strike="noStrike">
                <a:solidFill>
                  <a:srgbClr val="282828"/>
                </a:solidFill>
                <a:latin typeface="Calibri"/>
                <a:ea typeface="Calibri"/>
              </a:rPr>
              <a:t> </a:t>
            </a:r>
            <a:r>
              <a:rPr b="1" lang="en-US" sz="1100" spc="-1" strike="noStrike">
                <a:solidFill>
                  <a:srgbClr val="282828"/>
                </a:solidFill>
                <a:latin typeface="Calibri"/>
                <a:ea typeface="Calibri"/>
              </a:rPr>
              <a:t>Optical</a:t>
            </a:r>
            <a:r>
              <a:rPr b="0" lang="en-US" sz="1100" spc="-1" strike="noStrike">
                <a:solidFill>
                  <a:srgbClr val="282828"/>
                </a:solidFill>
                <a:latin typeface="Calibri"/>
                <a:ea typeface="Calibri"/>
              </a:rPr>
              <a:t>/NIR: Zwicky Transient Facility (USA), LSST-</a:t>
            </a:r>
            <a:r>
              <a:rPr b="0" lang="en-US" sz="1200" spc="-1" strike="noStrike">
                <a:solidFill>
                  <a:srgbClr val="282828"/>
                </a:solidFill>
                <a:latin typeface="Calibri"/>
                <a:ea typeface="Calibri"/>
              </a:rPr>
              <a:t> </a:t>
            </a:r>
            <a:r>
              <a:rPr b="1" lang="en-US" sz="1200" spc="-1" strike="noStrike">
                <a:solidFill>
                  <a:srgbClr val="cc0000"/>
                </a:solidFill>
                <a:latin typeface="Calibri"/>
                <a:ea typeface="Calibri"/>
              </a:rPr>
              <a:t>10^6 AGN</a:t>
            </a:r>
            <a:r>
              <a:rPr b="1" lang="en-US" sz="1100" spc="-1" strike="noStrike">
                <a:solidFill>
                  <a:srgbClr val="cc0000"/>
                </a:solidFill>
                <a:latin typeface="Calibri"/>
                <a:ea typeface="Calibri"/>
              </a:rPr>
              <a:t>,</a:t>
            </a:r>
            <a:r>
              <a:rPr b="0" lang="en-US" sz="1100" spc="-1" strike="noStrike">
                <a:solidFill>
                  <a:srgbClr val="282828"/>
                </a:solidFill>
                <a:latin typeface="Calibri"/>
                <a:ea typeface="Calibri"/>
              </a:rPr>
              <a:t> and the giant telescopes namely GMT, TMT,  ELT, MSE;</a:t>
            </a:r>
            <a:endParaRPr b="0" lang="en-US" sz="1100" spc="-1" strike="noStrike">
              <a:latin typeface="Arial"/>
            </a:endParaRPr>
          </a:p>
          <a:p>
            <a:pPr marL="343080" indent="-184320">
              <a:lnSpc>
                <a:spcPct val="115000"/>
              </a:lnSpc>
              <a:buClr>
                <a:srgbClr val="282828"/>
              </a:buClr>
              <a:buFont typeface="Georgia"/>
              <a:buChar char="●"/>
            </a:pPr>
            <a:r>
              <a:rPr b="0" lang="en-US" sz="1100" spc="-1" strike="noStrike">
                <a:solidFill>
                  <a:srgbClr val="282828"/>
                </a:solidFill>
                <a:latin typeface="Calibri"/>
                <a:ea typeface="Calibri"/>
              </a:rPr>
              <a:t> </a:t>
            </a:r>
            <a:r>
              <a:rPr b="1" lang="en-US" sz="1100" spc="-1" strike="noStrike">
                <a:solidFill>
                  <a:srgbClr val="282828"/>
                </a:solidFill>
                <a:latin typeface="Calibri"/>
                <a:ea typeface="Calibri"/>
              </a:rPr>
              <a:t>X-ray</a:t>
            </a:r>
            <a:r>
              <a:rPr b="0" lang="en-US" sz="1100" spc="-1" strike="noStrike">
                <a:solidFill>
                  <a:srgbClr val="282828"/>
                </a:solidFill>
                <a:latin typeface="Calibri"/>
                <a:ea typeface="Calibri"/>
              </a:rPr>
              <a:t>:  eROSITA, XIPE, and Athena;</a:t>
            </a:r>
            <a:endParaRPr b="0" lang="en-US" sz="1100" spc="-1" strike="noStrike">
              <a:latin typeface="Arial"/>
            </a:endParaRPr>
          </a:p>
          <a:p>
            <a:pPr marL="343080" indent="-184320">
              <a:lnSpc>
                <a:spcPct val="115000"/>
              </a:lnSpc>
              <a:buClr>
                <a:srgbClr val="282828"/>
              </a:buClr>
              <a:buFont typeface="Georgia"/>
              <a:buChar char="●"/>
            </a:pPr>
            <a:r>
              <a:rPr b="1" lang="en-US" sz="1100" spc="-1" strike="noStrike">
                <a:solidFill>
                  <a:srgbClr val="282828"/>
                </a:solidFill>
                <a:latin typeface="Calibri"/>
                <a:ea typeface="Calibri"/>
              </a:rPr>
              <a:t> </a:t>
            </a:r>
            <a:r>
              <a:rPr b="1" lang="en-US" sz="1100" spc="-1" strike="noStrike">
                <a:solidFill>
                  <a:srgbClr val="282828"/>
                </a:solidFill>
                <a:latin typeface="Calibri"/>
                <a:ea typeface="Calibri"/>
              </a:rPr>
              <a:t>γ-ray:</a:t>
            </a:r>
            <a:r>
              <a:rPr b="0" lang="en-US" sz="1100" spc="-1" strike="noStrike">
                <a:solidFill>
                  <a:srgbClr val="282828"/>
                </a:solidFill>
                <a:latin typeface="Calibri"/>
                <a:ea typeface="Calibri"/>
              </a:rPr>
              <a:t> Cherenkov Telescope Array and the Large High Altitude Air Shower Observatory (China).</a:t>
            </a:r>
            <a:endParaRPr b="0" lang="en-US" sz="1100" spc="-1" strike="noStrike">
              <a:latin typeface="Arial"/>
            </a:endParaRPr>
          </a:p>
          <a:p>
            <a:pPr>
              <a:lnSpc>
                <a:spcPct val="100000"/>
              </a:lnSpc>
              <a:spcBef>
                <a:spcPts val="1199"/>
              </a:spcBef>
              <a:buNone/>
              <a:tabLst>
                <a:tab algn="l" pos="0"/>
              </a:tabLst>
            </a:pPr>
            <a:endParaRPr b="0" lang="en-US" sz="1400" spc="-1" strike="noStrike">
              <a:latin typeface="Arial"/>
            </a:endParaRPr>
          </a:p>
        </p:txBody>
      </p:sp>
      <p:sp>
        <p:nvSpPr>
          <p:cNvPr id="200" name="Google Shape;128;g183da2ec2c1_0_0"/>
          <p:cNvSpPr/>
          <p:nvPr/>
        </p:nvSpPr>
        <p:spPr>
          <a:xfrm>
            <a:off x="247680" y="759960"/>
            <a:ext cx="5846400" cy="2781000"/>
          </a:xfrm>
          <a:prstGeom prst="rect">
            <a:avLst/>
          </a:prstGeom>
          <a:solidFill>
            <a:srgbClr val="ffff00">
              <a:alpha val="20000"/>
            </a:srgbClr>
          </a:solidFill>
          <a:ln w="9525">
            <a:solidFill>
              <a:srgbClr val="1f497d"/>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title"/>
          </p:nvPr>
        </p:nvSpPr>
        <p:spPr>
          <a:xfrm>
            <a:off x="609480" y="274680"/>
            <a:ext cx="10969200" cy="715680"/>
          </a:xfrm>
          <a:prstGeom prst="rect">
            <a:avLst/>
          </a:prstGeom>
          <a:noFill/>
          <a:ln w="0">
            <a:noFill/>
          </a:ln>
        </p:spPr>
        <p:txBody>
          <a:bodyPr lIns="123120" rIns="123120" tIns="61560" bIns="61560" anchor="ctr">
            <a:noAutofit/>
          </a:bodyPr>
          <a:p>
            <a:pPr algn="ctr">
              <a:lnSpc>
                <a:spcPct val="100000"/>
              </a:lnSpc>
              <a:buNone/>
              <a:tabLst>
                <a:tab algn="l" pos="0"/>
              </a:tabLst>
            </a:pPr>
            <a:r>
              <a:rPr b="0" lang="en-US" sz="3900" spc="-1" strike="noStrike">
                <a:solidFill>
                  <a:srgbClr val="1872ad"/>
                </a:solidFill>
                <a:latin typeface="Calibri"/>
                <a:ea typeface="Calibri"/>
              </a:rPr>
              <a:t>FUTURE/IN-PROGRESS WORK</a:t>
            </a:r>
            <a:endParaRPr b="0" lang="en-US" sz="3900" spc="-1" strike="noStrike">
              <a:solidFill>
                <a:srgbClr val="000000"/>
              </a:solidFill>
              <a:latin typeface="Arial"/>
            </a:endParaRPr>
          </a:p>
        </p:txBody>
      </p:sp>
      <p:sp>
        <p:nvSpPr>
          <p:cNvPr id="497" name="PlaceHolder 2"/>
          <p:cNvSpPr>
            <a:spLocks noGrp="1"/>
          </p:cNvSpPr>
          <p:nvPr>
            <p:ph/>
          </p:nvPr>
        </p:nvSpPr>
        <p:spPr>
          <a:xfrm>
            <a:off x="685800" y="1523880"/>
            <a:ext cx="10969200" cy="4952520"/>
          </a:xfrm>
          <a:prstGeom prst="rect">
            <a:avLst/>
          </a:prstGeom>
          <a:noFill/>
          <a:ln w="0">
            <a:noFill/>
          </a:ln>
        </p:spPr>
        <p:txBody>
          <a:bodyPr lIns="123120" rIns="123120" tIns="61560" bIns="61560" anchor="t">
            <a:noAutofit/>
          </a:bodyPr>
          <a:p>
            <a:pPr>
              <a:lnSpc>
                <a:spcPct val="100000"/>
              </a:lnSpc>
              <a:spcBef>
                <a:spcPts val="360"/>
              </a:spcBef>
              <a:buNone/>
              <a:tabLst>
                <a:tab algn="l" pos="0"/>
              </a:tabLst>
            </a:pPr>
            <a:endParaRPr b="0" lang="en-US" sz="1900" spc="-1" strike="noStrike">
              <a:solidFill>
                <a:srgbClr val="000000"/>
              </a:solidFill>
              <a:latin typeface="Arial"/>
            </a:endParaRPr>
          </a:p>
          <a:p>
            <a:pPr marL="457200" indent="-349200">
              <a:lnSpc>
                <a:spcPct val="100000"/>
              </a:lnSpc>
              <a:spcBef>
                <a:spcPts val="360"/>
              </a:spcBef>
              <a:buClr>
                <a:srgbClr val="000000"/>
              </a:buClr>
              <a:buFont typeface="Lato"/>
              <a:buChar char="•"/>
              <a:tabLst>
                <a:tab algn="l" pos="0"/>
              </a:tabLst>
            </a:pPr>
            <a:r>
              <a:rPr b="0" lang="en-US" sz="1900" spc="-1" strike="noStrike">
                <a:solidFill>
                  <a:srgbClr val="000000"/>
                </a:solidFill>
                <a:latin typeface="Lato"/>
                <a:ea typeface="Lato"/>
              </a:rPr>
              <a:t>-Attentive Latent Neural Process</a:t>
            </a:r>
            <a:endParaRPr b="0" lang="en-US" sz="1900" spc="-1" strike="noStrike">
              <a:solidFill>
                <a:srgbClr val="000000"/>
              </a:solidFill>
              <a:latin typeface="Arial"/>
            </a:endParaRPr>
          </a:p>
          <a:p>
            <a:pPr marL="457200">
              <a:lnSpc>
                <a:spcPct val="100000"/>
              </a:lnSpc>
              <a:spcBef>
                <a:spcPts val="360"/>
              </a:spcBef>
              <a:buNone/>
              <a:tabLst>
                <a:tab algn="l" pos="0"/>
              </a:tabLst>
            </a:pPr>
            <a:endParaRPr b="0" lang="en-US" sz="1900" spc="-1" strike="noStrike">
              <a:solidFill>
                <a:srgbClr val="000000"/>
              </a:solidFill>
              <a:latin typeface="Arial"/>
            </a:endParaRPr>
          </a:p>
          <a:p>
            <a:pPr marL="457200" indent="-349200">
              <a:lnSpc>
                <a:spcPct val="100000"/>
              </a:lnSpc>
              <a:spcBef>
                <a:spcPts val="360"/>
              </a:spcBef>
              <a:buClr>
                <a:srgbClr val="000000"/>
              </a:buClr>
              <a:buFont typeface="Lato"/>
              <a:buChar char="•"/>
              <a:tabLst>
                <a:tab algn="l" pos="0"/>
              </a:tabLst>
            </a:pPr>
            <a:r>
              <a:rPr b="0" lang="en-US" sz="1900" spc="-1" strike="noStrike">
                <a:solidFill>
                  <a:srgbClr val="000000"/>
                </a:solidFill>
                <a:latin typeface="Lato"/>
                <a:ea typeface="Lato"/>
              </a:rPr>
              <a:t>-NP testing on LSST AGN Data Challenge set</a:t>
            </a:r>
            <a:endParaRPr b="0" lang="en-US" sz="1900" spc="-1" strike="noStrike">
              <a:solidFill>
                <a:srgbClr val="000000"/>
              </a:solidFill>
              <a:latin typeface="Arial"/>
            </a:endParaRPr>
          </a:p>
          <a:p>
            <a:pPr marL="457200">
              <a:lnSpc>
                <a:spcPct val="100000"/>
              </a:lnSpc>
              <a:spcBef>
                <a:spcPts val="360"/>
              </a:spcBef>
              <a:buNone/>
              <a:tabLst>
                <a:tab algn="l" pos="0"/>
              </a:tabLst>
            </a:pPr>
            <a:endParaRPr b="0" lang="en-US" sz="1900" spc="-1" strike="noStrike">
              <a:solidFill>
                <a:srgbClr val="000000"/>
              </a:solidFill>
              <a:latin typeface="Arial"/>
            </a:endParaRPr>
          </a:p>
          <a:p>
            <a:pPr marL="457200" indent="-349200">
              <a:lnSpc>
                <a:spcPct val="100000"/>
              </a:lnSpc>
              <a:spcBef>
                <a:spcPts val="360"/>
              </a:spcBef>
              <a:buClr>
                <a:srgbClr val="000000"/>
              </a:buClr>
              <a:buFont typeface="Lato"/>
              <a:buChar char="•"/>
              <a:tabLst>
                <a:tab algn="l" pos="0"/>
              </a:tabLst>
            </a:pPr>
            <a:r>
              <a:rPr b="0" lang="en-US" sz="1900" spc="-1" strike="noStrike">
                <a:solidFill>
                  <a:srgbClr val="000000"/>
                </a:solidFill>
                <a:latin typeface="Lato"/>
                <a:ea typeface="Lato"/>
              </a:rPr>
              <a:t>-NP testing on AI Platform</a:t>
            </a:r>
            <a:endParaRPr b="0" lang="en-US" sz="1900" spc="-1" strike="noStrike">
              <a:solidFill>
                <a:srgbClr val="000000"/>
              </a:solidFill>
              <a:latin typeface="Arial"/>
            </a:endParaRPr>
          </a:p>
          <a:p>
            <a:pPr marL="457200">
              <a:lnSpc>
                <a:spcPct val="100000"/>
              </a:lnSpc>
              <a:spcBef>
                <a:spcPts val="360"/>
              </a:spcBef>
              <a:buNone/>
              <a:tabLst>
                <a:tab algn="l" pos="0"/>
              </a:tabLst>
            </a:pPr>
            <a:endParaRPr b="0" lang="en-US" sz="1900" spc="-1" strike="noStrike">
              <a:solidFill>
                <a:srgbClr val="000000"/>
              </a:solidFill>
              <a:latin typeface="Arial"/>
            </a:endParaRPr>
          </a:p>
          <a:p>
            <a:pPr marL="457200" indent="-349200">
              <a:lnSpc>
                <a:spcPct val="100000"/>
              </a:lnSpc>
              <a:spcBef>
                <a:spcPts val="360"/>
              </a:spcBef>
              <a:buClr>
                <a:srgbClr val="000000"/>
              </a:buClr>
              <a:buFont typeface="Lato"/>
              <a:buChar char="•"/>
              <a:tabLst>
                <a:tab algn="l" pos="0"/>
              </a:tabLst>
            </a:pPr>
            <a:r>
              <a:rPr b="0" lang="en-US" sz="1900" spc="-1" strike="noStrike">
                <a:solidFill>
                  <a:srgbClr val="000000"/>
                </a:solidFill>
                <a:latin typeface="Lato"/>
                <a:ea typeface="Lato"/>
              </a:rPr>
              <a:t>-Exploitation of  NP codes CPG IDAC “BURA”</a:t>
            </a:r>
            <a:endParaRPr b="0" lang="en-US" sz="1900" spc="-1" strike="noStrike">
              <a:solidFill>
                <a:srgbClr val="000000"/>
              </a:solidFill>
              <a:latin typeface="Arial"/>
            </a:endParaRPr>
          </a:p>
          <a:p>
            <a:pPr marL="457200">
              <a:lnSpc>
                <a:spcPct val="100000"/>
              </a:lnSpc>
              <a:spcBef>
                <a:spcPts val="360"/>
              </a:spcBef>
              <a:buNone/>
              <a:tabLst>
                <a:tab algn="l" pos="0"/>
              </a:tabLst>
            </a:pPr>
            <a:r>
              <a:rPr b="0" lang="en-US" sz="1900" spc="-1" strike="noStrike">
                <a:solidFill>
                  <a:srgbClr val="000000"/>
                </a:solidFill>
                <a:latin typeface="Lato"/>
                <a:ea typeface="Lato"/>
              </a:rPr>
              <a:t> </a:t>
            </a:r>
            <a:r>
              <a:rPr b="0" lang="en-US" sz="1900" spc="-1" strike="noStrike">
                <a:solidFill>
                  <a:srgbClr val="000000"/>
                </a:solidFill>
                <a:latin typeface="Lato"/>
                <a:ea typeface="Lato"/>
              </a:rPr>
              <a:t>in cooperation with   IDAC Lead Tomislav Jurkic</a:t>
            </a:r>
            <a:endParaRPr b="0" lang="en-US" sz="1900" spc="-1" strike="noStrike">
              <a:solidFill>
                <a:srgbClr val="000000"/>
              </a:solidFill>
              <a:latin typeface="Arial"/>
            </a:endParaRPr>
          </a:p>
          <a:p>
            <a:pPr marL="457200">
              <a:lnSpc>
                <a:spcPct val="100000"/>
              </a:lnSpc>
              <a:spcBef>
                <a:spcPts val="360"/>
              </a:spcBef>
              <a:buNone/>
              <a:tabLst>
                <a:tab algn="l" pos="0"/>
              </a:tabLst>
            </a:pPr>
            <a:endParaRPr b="0" lang="en-US" sz="2200" spc="-1" strike="noStrike">
              <a:solidFill>
                <a:srgbClr val="000000"/>
              </a:solidFill>
              <a:latin typeface="Arial"/>
            </a:endParaRPr>
          </a:p>
          <a:p>
            <a:pPr>
              <a:lnSpc>
                <a:spcPct val="100000"/>
              </a:lnSpc>
              <a:spcBef>
                <a:spcPts val="360"/>
              </a:spcBef>
              <a:buNone/>
              <a:tabLst>
                <a:tab algn="l" pos="0"/>
              </a:tabLst>
            </a:pPr>
            <a:endParaRPr b="0" lang="en-US" sz="1900" spc="-1" strike="noStrike">
              <a:solidFill>
                <a:srgbClr val="000000"/>
              </a:solidFill>
              <a:latin typeface="Arial"/>
            </a:endParaRPr>
          </a:p>
        </p:txBody>
      </p:sp>
      <p:sp>
        <p:nvSpPr>
          <p:cNvPr id="498" name="PlaceHolder 3"/>
          <p:cNvSpPr>
            <a:spLocks noGrp="1"/>
          </p:cNvSpPr>
          <p:nvPr>
            <p:ph type="sldNum" idx="23"/>
          </p:nvPr>
        </p:nvSpPr>
        <p:spPr>
          <a:xfrm>
            <a:off x="9344160" y="6494400"/>
            <a:ext cx="284472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455BE19E-765A-4573-BA37-C0AE47C4F58A}" type="slidenum">
              <a:rPr b="0" lang="en-US" sz="1600" spc="-1" strike="noStrike">
                <a:solidFill>
                  <a:srgbClr val="898989"/>
                </a:solidFill>
                <a:latin typeface="Calibri"/>
                <a:ea typeface="Calibri"/>
              </a:rPr>
              <a:t>&lt;number&gt;</a:t>
            </a:fld>
            <a:endParaRPr b="0" lang="en-US" sz="16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9" name="Google Shape;523;g183da2ec2c1_0_1132" descr=""/>
          <p:cNvPicPr/>
          <p:nvPr/>
        </p:nvPicPr>
        <p:blipFill>
          <a:blip r:embed="rId1"/>
          <a:srcRect l="4519" t="10266" r="7552" b="2309"/>
          <a:stretch/>
        </p:blipFill>
        <p:spPr>
          <a:xfrm>
            <a:off x="7337520" y="2724840"/>
            <a:ext cx="3791880" cy="2563560"/>
          </a:xfrm>
          <a:prstGeom prst="rect">
            <a:avLst/>
          </a:prstGeom>
          <a:ln w="0">
            <a:noFill/>
          </a:ln>
        </p:spPr>
      </p:pic>
      <p:grpSp>
        <p:nvGrpSpPr>
          <p:cNvPr id="500" name="Google Shape;524;g183da2ec2c1_0_1132"/>
          <p:cNvGrpSpPr/>
          <p:nvPr/>
        </p:nvGrpSpPr>
        <p:grpSpPr>
          <a:xfrm>
            <a:off x="470520" y="1695600"/>
            <a:ext cx="498240" cy="539280"/>
            <a:chOff x="470520" y="1695600"/>
            <a:chExt cx="498240" cy="539280"/>
          </a:xfrm>
        </p:grpSpPr>
        <p:sp>
          <p:nvSpPr>
            <p:cNvPr id="501" name="Google Shape;525;g183da2ec2c1_0_1132"/>
            <p:cNvSpPr/>
            <p:nvPr/>
          </p:nvSpPr>
          <p:spPr>
            <a:xfrm>
              <a:off x="470520" y="1695600"/>
              <a:ext cx="498240" cy="539280"/>
            </a:xfrm>
            <a:prstGeom prst="ellipse">
              <a:avLst/>
            </a:prstGeom>
            <a:noFill/>
            <a:ln w="19050">
              <a:solidFill>
                <a:srgbClr val="558ed5"/>
              </a:solidFill>
              <a:miter/>
            </a:ln>
            <a:effectLst>
              <a:outerShdw blurRad="63360">
                <a:srgbClr val="4bacc6"/>
              </a:outerShdw>
            </a:effectLst>
          </p:spPr>
          <p:style>
            <a:lnRef idx="0"/>
            <a:fillRef idx="0"/>
            <a:effectRef idx="0"/>
            <a:fontRef idx="minor"/>
          </p:style>
        </p:sp>
        <p:sp>
          <p:nvSpPr>
            <p:cNvPr id="502" name="Google Shape;526;g183da2ec2c1_0_1132"/>
            <p:cNvSpPr/>
            <p:nvPr/>
          </p:nvSpPr>
          <p:spPr>
            <a:xfrm>
              <a:off x="552960" y="1828800"/>
              <a:ext cx="282240" cy="298080"/>
            </a:xfrm>
            <a:custGeom>
              <a:avLst/>
              <a:gdLst/>
              <a:ahLst/>
              <a:rect l="l" t="t" r="r" b="b"/>
              <a:pathLst>
                <a:path w="9443" h="9204">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lt1"/>
            </a:solidFill>
            <a:ln w="9525">
              <a:solidFill>
                <a:srgbClr val="558ed5"/>
              </a:solidFill>
              <a:miter/>
            </a:ln>
          </p:spPr>
          <p:style>
            <a:lnRef idx="0"/>
            <a:fillRef idx="0"/>
            <a:effectRef idx="0"/>
            <a:fontRef idx="minor"/>
          </p:style>
        </p:sp>
        <p:sp>
          <p:nvSpPr>
            <p:cNvPr id="503" name="Google Shape;527;g183da2ec2c1_0_1132"/>
            <p:cNvSpPr/>
            <p:nvPr/>
          </p:nvSpPr>
          <p:spPr>
            <a:xfrm>
              <a:off x="592560" y="1792440"/>
              <a:ext cx="282240" cy="299520"/>
            </a:xfrm>
            <a:custGeom>
              <a:avLst/>
              <a:gdLst/>
              <a:ahLst/>
              <a:rect l="l" t="t" r="r" b="b"/>
              <a:pathLst>
                <a:path w="9418" h="9231">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lt1"/>
            </a:solidFill>
            <a:ln w="9525">
              <a:solidFill>
                <a:srgbClr val="558ed5"/>
              </a:solidFill>
              <a:miter/>
            </a:ln>
          </p:spPr>
          <p:style>
            <a:lnRef idx="0"/>
            <a:fillRef idx="0"/>
            <a:effectRef idx="0"/>
            <a:fontRef idx="minor"/>
          </p:style>
        </p:sp>
      </p:grpSp>
      <p:sp>
        <p:nvSpPr>
          <p:cNvPr id="504" name="Google Shape;528;g183da2ec2c1_0_1132"/>
          <p:cNvSpPr/>
          <p:nvPr/>
        </p:nvSpPr>
        <p:spPr>
          <a:xfrm>
            <a:off x="892080" y="1303560"/>
            <a:ext cx="4920840" cy="167580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0" lang="en-US" sz="3200" spc="-1" strike="noStrike" u="sng">
                <a:solidFill>
                  <a:srgbClr val="4f81bd"/>
                </a:solidFill>
                <a:uFillTx/>
                <a:latin typeface="Calibri"/>
                <a:ea typeface="Calibri"/>
              </a:rPr>
              <a:t>DLE task 1 (DLE1)</a:t>
            </a:r>
            <a:r>
              <a:rPr b="0" lang="en-US" sz="3200" spc="-1" strike="noStrike">
                <a:solidFill>
                  <a:srgbClr val="4f81bd"/>
                </a:solidFill>
                <a:latin typeface="Calibri"/>
                <a:ea typeface="Calibri"/>
              </a:rPr>
              <a:t>: </a:t>
            </a:r>
            <a:endParaRPr b="0" lang="en-US" sz="3200" spc="-1" strike="noStrike">
              <a:latin typeface="Arial"/>
            </a:endParaRPr>
          </a:p>
          <a:p>
            <a:pPr>
              <a:lnSpc>
                <a:spcPct val="100000"/>
              </a:lnSpc>
              <a:buNone/>
              <a:tabLst>
                <a:tab algn="l" pos="0"/>
              </a:tabLst>
            </a:pPr>
            <a:r>
              <a:rPr b="1" lang="en-US" sz="2400" spc="-1" strike="noStrike">
                <a:solidFill>
                  <a:srgbClr val="4f81bd"/>
                </a:solidFill>
                <a:latin typeface="Calibri"/>
                <a:ea typeface="Calibri"/>
              </a:rPr>
              <a:t>Light Curve nonparametric modeling</a:t>
            </a:r>
            <a:r>
              <a:rPr b="0" lang="en-US" sz="2400" spc="-1" strike="noStrike">
                <a:solidFill>
                  <a:srgbClr val="4f81bd"/>
                </a:solidFill>
                <a:latin typeface="Calibri"/>
                <a:ea typeface="Calibri"/>
              </a:rPr>
              <a:t> </a:t>
            </a:r>
            <a:endParaRPr b="0" lang="en-US" sz="2400" spc="-1" strike="noStrike">
              <a:latin typeface="Arial"/>
            </a:endParaRPr>
          </a:p>
          <a:p>
            <a:pPr>
              <a:lnSpc>
                <a:spcPct val="100000"/>
              </a:lnSpc>
              <a:buNone/>
              <a:tabLst>
                <a:tab algn="l" pos="0"/>
              </a:tabLst>
            </a:pPr>
            <a:r>
              <a:rPr b="0" lang="en-US" sz="2400" spc="-1" strike="noStrike">
                <a:solidFill>
                  <a:srgbClr val="4f81bd"/>
                </a:solidFill>
                <a:latin typeface="Calibri"/>
                <a:ea typeface="Calibri"/>
              </a:rPr>
              <a:t>(Conditional Neural Process) </a:t>
            </a:r>
            <a:r>
              <a:rPr b="0" lang="en-US" sz="2400" spc="-1" strike="noStrike">
                <a:solidFill>
                  <a:srgbClr val="000000"/>
                </a:solidFill>
                <a:latin typeface="Calibri"/>
                <a:ea typeface="Calibri"/>
              </a:rPr>
              <a:t> </a:t>
            </a:r>
            <a:endParaRPr b="0" lang="en-US" sz="2400" spc="-1" strike="noStrike">
              <a:latin typeface="Arial"/>
            </a:endParaRPr>
          </a:p>
        </p:txBody>
      </p:sp>
      <p:grpSp>
        <p:nvGrpSpPr>
          <p:cNvPr id="505" name="Google Shape;529;g183da2ec2c1_0_1132"/>
          <p:cNvGrpSpPr/>
          <p:nvPr/>
        </p:nvGrpSpPr>
        <p:grpSpPr>
          <a:xfrm>
            <a:off x="6780240" y="1652760"/>
            <a:ext cx="556920" cy="541080"/>
            <a:chOff x="6780240" y="1652760"/>
            <a:chExt cx="556920" cy="541080"/>
          </a:xfrm>
        </p:grpSpPr>
        <p:sp>
          <p:nvSpPr>
            <p:cNvPr id="506" name="Google Shape;530;g183da2ec2c1_0_1132"/>
            <p:cNvSpPr/>
            <p:nvPr/>
          </p:nvSpPr>
          <p:spPr>
            <a:xfrm>
              <a:off x="6780240" y="1652760"/>
              <a:ext cx="556920" cy="541080"/>
            </a:xfrm>
            <a:prstGeom prst="ellipse">
              <a:avLst/>
            </a:prstGeom>
            <a:noFill/>
            <a:ln w="19050">
              <a:solidFill>
                <a:srgbClr val="d99694"/>
              </a:solidFill>
              <a:miter/>
            </a:ln>
            <a:effectLst>
              <a:outerShdw blurRad="63360">
                <a:srgbClr val="4bacc6"/>
              </a:outerShdw>
            </a:effectLst>
          </p:spPr>
          <p:style>
            <a:lnRef idx="0"/>
            <a:fillRef idx="0"/>
            <a:effectRef idx="0"/>
            <a:fontRef idx="minor"/>
          </p:style>
        </p:sp>
        <p:sp>
          <p:nvSpPr>
            <p:cNvPr id="507" name="Google Shape;531;g183da2ec2c1_0_1132"/>
            <p:cNvSpPr/>
            <p:nvPr/>
          </p:nvSpPr>
          <p:spPr>
            <a:xfrm>
              <a:off x="6878520" y="1754280"/>
              <a:ext cx="275760" cy="267840"/>
            </a:xfrm>
            <a:custGeom>
              <a:avLst/>
              <a:gdLst/>
              <a:ahLst/>
              <a:rect l="l" t="t" r="r" b="b"/>
              <a:pathLst>
                <a:path w="8955" h="8967">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lnTo>
                    <a:pt x="4204" y="1"/>
                  </a:lnTo>
                  <a:close/>
                </a:path>
              </a:pathLst>
            </a:custGeom>
            <a:solidFill>
              <a:schemeClr val="lt1"/>
            </a:solidFill>
            <a:ln w="9525">
              <a:solidFill>
                <a:srgbClr val="d99694"/>
              </a:solidFill>
              <a:miter/>
            </a:ln>
          </p:spPr>
          <p:style>
            <a:lnRef idx="0"/>
            <a:fillRef idx="0"/>
            <a:effectRef idx="0"/>
            <a:fontRef idx="minor"/>
          </p:style>
        </p:sp>
        <p:sp>
          <p:nvSpPr>
            <p:cNvPr id="508" name="Google Shape;532;g183da2ec2c1_0_1132"/>
            <p:cNvSpPr/>
            <p:nvPr/>
          </p:nvSpPr>
          <p:spPr>
            <a:xfrm>
              <a:off x="6970680" y="1827360"/>
              <a:ext cx="109080" cy="91800"/>
            </a:xfrm>
            <a:custGeom>
              <a:avLst/>
              <a:gdLst/>
              <a:ahLst/>
              <a:rect l="l" t="t" r="r" b="b"/>
              <a:pathLst>
                <a:path w="3573" h="3097">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1"/>
            </a:solidFill>
            <a:ln w="9525">
              <a:solidFill>
                <a:srgbClr val="d99694"/>
              </a:solidFill>
              <a:miter/>
            </a:ln>
          </p:spPr>
          <p:style>
            <a:lnRef idx="0"/>
            <a:fillRef idx="0"/>
            <a:effectRef idx="0"/>
            <a:fontRef idx="minor"/>
          </p:style>
        </p:sp>
        <p:sp>
          <p:nvSpPr>
            <p:cNvPr id="509" name="Google Shape;533;g183da2ec2c1_0_1132"/>
            <p:cNvSpPr/>
            <p:nvPr/>
          </p:nvSpPr>
          <p:spPr>
            <a:xfrm>
              <a:off x="6953400" y="1865520"/>
              <a:ext cx="102960" cy="85320"/>
            </a:xfrm>
            <a:custGeom>
              <a:avLst/>
              <a:gdLst/>
              <a:ahLst/>
              <a:rect l="l" t="t" r="r" b="b"/>
              <a:pathLst>
                <a:path w="3359" h="2858">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1"/>
            </a:solidFill>
            <a:ln w="9525">
              <a:solidFill>
                <a:srgbClr val="d99694"/>
              </a:solidFill>
              <a:miter/>
            </a:ln>
          </p:spPr>
          <p:style>
            <a:lnRef idx="0"/>
            <a:fillRef idx="0"/>
            <a:effectRef idx="0"/>
            <a:fontRef idx="minor"/>
          </p:style>
        </p:sp>
        <p:sp>
          <p:nvSpPr>
            <p:cNvPr id="510" name="Google Shape;534;g183da2ec2c1_0_1132"/>
            <p:cNvSpPr/>
            <p:nvPr/>
          </p:nvSpPr>
          <p:spPr>
            <a:xfrm>
              <a:off x="7053120" y="1922400"/>
              <a:ext cx="185400" cy="180720"/>
            </a:xfrm>
            <a:custGeom>
              <a:avLst/>
              <a:gdLst/>
              <a:ahLst/>
              <a:rect l="l" t="t" r="r" b="b"/>
              <a:pathLst>
                <a:path w="6025" h="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lnTo>
                    <a:pt x="2810" y="0"/>
                  </a:lnTo>
                  <a:close/>
                </a:path>
              </a:pathLst>
            </a:custGeom>
            <a:solidFill>
              <a:schemeClr val="lt1"/>
            </a:solidFill>
            <a:ln w="9525">
              <a:solidFill>
                <a:srgbClr val="d99694"/>
              </a:solidFill>
              <a:miter/>
            </a:ln>
          </p:spPr>
          <p:style>
            <a:lnRef idx="0"/>
            <a:fillRef idx="0"/>
            <a:effectRef idx="0"/>
            <a:fontRef idx="minor"/>
          </p:style>
        </p:sp>
        <p:sp>
          <p:nvSpPr>
            <p:cNvPr id="511" name="Google Shape;535;g183da2ec2c1_0_1132"/>
            <p:cNvSpPr/>
            <p:nvPr/>
          </p:nvSpPr>
          <p:spPr>
            <a:xfrm>
              <a:off x="7113600" y="1982880"/>
              <a:ext cx="63000" cy="61560"/>
            </a:xfrm>
            <a:custGeom>
              <a:avLst/>
              <a:gdLst/>
              <a:ahLst/>
              <a:rect l="l" t="t" r="r" b="b"/>
              <a:pathLst>
                <a:path w="2049" h="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1"/>
            </a:solidFill>
            <a:ln w="9525">
              <a:solidFill>
                <a:srgbClr val="d99694"/>
              </a:solidFill>
              <a:miter/>
            </a:ln>
          </p:spPr>
          <p:style>
            <a:lnRef idx="0"/>
            <a:fillRef idx="0"/>
            <a:effectRef idx="0"/>
            <a:fontRef idx="minor"/>
          </p:style>
        </p:sp>
        <p:sp>
          <p:nvSpPr>
            <p:cNvPr id="512" name="Google Shape;536;g183da2ec2c1_0_1132"/>
            <p:cNvSpPr/>
            <p:nvPr/>
          </p:nvSpPr>
          <p:spPr>
            <a:xfrm>
              <a:off x="6983280" y="1855800"/>
              <a:ext cx="68040" cy="66240"/>
            </a:xfrm>
            <a:custGeom>
              <a:avLst/>
              <a:gdLst/>
              <a:ahLst/>
              <a:rect l="l" t="t" r="r" b="b"/>
              <a:pathLst>
                <a:path w="2227" h="224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1"/>
            </a:solidFill>
            <a:ln w="9525">
              <a:solidFill>
                <a:srgbClr val="d99694"/>
              </a:solidFill>
              <a:miter/>
            </a:ln>
          </p:spPr>
          <p:style>
            <a:lnRef idx="0"/>
            <a:fillRef idx="0"/>
            <a:effectRef idx="0"/>
            <a:fontRef idx="minor"/>
          </p:style>
        </p:sp>
      </p:grpSp>
      <p:sp>
        <p:nvSpPr>
          <p:cNvPr id="513" name="Google Shape;537;g183da2ec2c1_0_1132"/>
          <p:cNvSpPr/>
          <p:nvPr/>
        </p:nvSpPr>
        <p:spPr>
          <a:xfrm>
            <a:off x="7442280" y="1443240"/>
            <a:ext cx="4012920" cy="204156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0" lang="en-US" sz="3200" spc="-1" strike="noStrike" u="sng">
                <a:solidFill>
                  <a:srgbClr val="4f81bd"/>
                </a:solidFill>
                <a:uFillTx/>
                <a:latin typeface="Calibri"/>
                <a:ea typeface="Calibri"/>
              </a:rPr>
              <a:t>DLE task 2 (DLE2)</a:t>
            </a:r>
            <a:r>
              <a:rPr b="0" lang="en-US" sz="3200" spc="-1" strike="noStrike">
                <a:solidFill>
                  <a:srgbClr val="4f81bd"/>
                </a:solidFill>
                <a:latin typeface="Calibri"/>
                <a:ea typeface="Calibri"/>
              </a:rPr>
              <a:t>: </a:t>
            </a:r>
            <a:br>
              <a:rPr sz="2400"/>
            </a:br>
            <a:r>
              <a:rPr b="1" lang="en-US" sz="2400" spc="-1" strike="noStrike">
                <a:solidFill>
                  <a:srgbClr val="4f81bd"/>
                </a:solidFill>
                <a:latin typeface="Calibri"/>
                <a:ea typeface="Calibri"/>
              </a:rPr>
              <a:t>photometric reverberation mapping </a:t>
            </a:r>
            <a:r>
              <a:rPr b="0" lang="en-US" sz="2400" spc="-1" strike="noStrike">
                <a:solidFill>
                  <a:srgbClr val="4f81bd"/>
                </a:solidFill>
                <a:latin typeface="Calibri"/>
                <a:ea typeface="Calibri"/>
              </a:rPr>
              <a:t>(PhotoRM)</a:t>
            </a:r>
            <a:endParaRPr b="0" lang="en-US" sz="2400" spc="-1" strike="noStrike">
              <a:latin typeface="Arial"/>
            </a:endParaRPr>
          </a:p>
        </p:txBody>
      </p:sp>
      <p:pic>
        <p:nvPicPr>
          <p:cNvPr id="514" name="Google Shape;538;g183da2ec2c1_0_1132" descr=""/>
          <p:cNvPicPr/>
          <p:nvPr/>
        </p:nvPicPr>
        <p:blipFill>
          <a:blip r:embed="rId2"/>
          <a:stretch/>
        </p:blipFill>
        <p:spPr>
          <a:xfrm>
            <a:off x="1080720" y="2653560"/>
            <a:ext cx="3715920" cy="2706480"/>
          </a:xfrm>
          <a:prstGeom prst="rect">
            <a:avLst/>
          </a:prstGeom>
          <a:ln w="0">
            <a:noFill/>
          </a:ln>
          <a:effectLst>
            <a:outerShdw algn="tl" blurRad="190440" rotWithShape="0">
              <a:srgbClr val="000000">
                <a:alpha val="69000"/>
              </a:srgbClr>
            </a:outerShdw>
          </a:effectLst>
        </p:spPr>
      </p:pic>
      <p:sp>
        <p:nvSpPr>
          <p:cNvPr id="515" name="Google Shape;539;g183da2ec2c1_0_1132"/>
          <p:cNvSpPr/>
          <p:nvPr/>
        </p:nvSpPr>
        <p:spPr>
          <a:xfrm>
            <a:off x="6647040" y="5236920"/>
            <a:ext cx="5603760" cy="106452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0" lang="en-US" sz="1600" spc="-1" strike="noStrike">
                <a:solidFill>
                  <a:srgbClr val="1f497d"/>
                </a:solidFill>
                <a:latin typeface="Calibri"/>
                <a:ea typeface="Calibri"/>
              </a:rPr>
              <a:t>New tools for PhotoRM based on the formalism by Chelouche &amp; Daniel (2012)</a:t>
            </a:r>
            <a:endParaRPr b="0" lang="en-US" sz="1600" spc="-1" strike="noStrike">
              <a:latin typeface="Arial"/>
            </a:endParaRPr>
          </a:p>
          <a:p>
            <a:pPr>
              <a:lnSpc>
                <a:spcPct val="100000"/>
              </a:lnSpc>
              <a:buNone/>
              <a:tabLst>
                <a:tab algn="l" pos="0"/>
              </a:tabLst>
            </a:pPr>
            <a:r>
              <a:rPr b="0" lang="en-US" sz="1600" spc="-1" strike="noStrike">
                <a:solidFill>
                  <a:srgbClr val="1f497d"/>
                </a:solidFill>
                <a:latin typeface="Calibri"/>
                <a:ea typeface="Calibri"/>
              </a:rPr>
              <a:t>→</a:t>
            </a:r>
            <a:r>
              <a:rPr b="1" lang="en-US" sz="1600" spc="-1" strike="noStrike">
                <a:solidFill>
                  <a:srgbClr val="1f497d"/>
                </a:solidFill>
                <a:latin typeface="Calibri"/>
                <a:ea typeface="Calibri"/>
              </a:rPr>
              <a:t> </a:t>
            </a:r>
            <a:r>
              <a:rPr b="1" lang="en-US" sz="1600" spc="-1" strike="noStrike" u="sng">
                <a:solidFill>
                  <a:srgbClr val="0000ff"/>
                </a:solidFill>
                <a:uFillTx/>
                <a:latin typeface="Calibri"/>
                <a:ea typeface="Calibri"/>
                <a:hlinkClick r:id="rId3"/>
              </a:rPr>
              <a:t>see Jankov et al. 2022, Photoreverberation mapping of quasars in the context of Legacy Survey of Space and Time observing strategies, Astronomische Nachrichten, Volume 343, Issue 1-2, article id. e210090</a:t>
            </a:r>
            <a:endParaRPr b="0" lang="en-US" sz="1600" spc="-1" strike="noStrike">
              <a:latin typeface="Arial"/>
            </a:endParaRPr>
          </a:p>
        </p:txBody>
      </p:sp>
      <p:sp>
        <p:nvSpPr>
          <p:cNvPr id="516" name="Google Shape;540;g183da2ec2c1_0_1132"/>
          <p:cNvSpPr/>
          <p:nvPr/>
        </p:nvSpPr>
        <p:spPr>
          <a:xfrm>
            <a:off x="136800" y="5360400"/>
            <a:ext cx="6132600" cy="106452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0" lang="en-US" sz="1600" spc="-1" strike="noStrike">
                <a:solidFill>
                  <a:srgbClr val="1f497d"/>
                </a:solidFill>
                <a:latin typeface="Calibri"/>
                <a:ea typeface="Calibri"/>
              </a:rPr>
              <a:t>Learned LC will enable us to improve time-lag determination as a goal of PhotoRM. periodicity, etc.</a:t>
            </a:r>
            <a:endParaRPr b="0" lang="en-US" sz="1600" spc="-1" strike="noStrike">
              <a:latin typeface="Arial"/>
            </a:endParaRPr>
          </a:p>
          <a:p>
            <a:pPr>
              <a:lnSpc>
                <a:spcPct val="100000"/>
              </a:lnSpc>
              <a:buNone/>
              <a:tabLst>
                <a:tab algn="l" pos="0"/>
              </a:tabLst>
            </a:pPr>
            <a:r>
              <a:rPr b="0" lang="en-US" sz="1600" spc="-1" strike="noStrike">
                <a:solidFill>
                  <a:srgbClr val="1f497d"/>
                </a:solidFill>
                <a:latin typeface="Calibri"/>
                <a:ea typeface="Calibri"/>
              </a:rPr>
              <a:t>→</a:t>
            </a:r>
            <a:r>
              <a:rPr b="0" lang="en-US" sz="1600" spc="-1" strike="noStrike" u="sng">
                <a:solidFill>
                  <a:srgbClr val="0000ff"/>
                </a:solidFill>
                <a:uFillTx/>
                <a:latin typeface="Calibri"/>
                <a:ea typeface="Calibri"/>
                <a:hlinkClick r:id="rId4"/>
              </a:rPr>
              <a:t> </a:t>
            </a:r>
            <a:r>
              <a:rPr b="1" lang="en-US" sz="1600" spc="-1" strike="noStrike" u="sng">
                <a:solidFill>
                  <a:srgbClr val="0000ff"/>
                </a:solidFill>
                <a:uFillTx/>
                <a:latin typeface="Calibri"/>
                <a:ea typeface="Calibri"/>
                <a:hlinkClick r:id="rId5"/>
              </a:rPr>
              <a:t>see Cvorovic-Hajdinjak et al.,  2022, Conditional Neural Process for nonparametric modeling of active galactic nuclei light curves, Astronomische Nachrichten, Volume 343, Issue 1-2, article id. e210103</a:t>
            </a:r>
            <a:endParaRPr b="0" lang="en-US" sz="1600" spc="-1" strike="noStrike">
              <a:latin typeface="Arial"/>
            </a:endParaRPr>
          </a:p>
        </p:txBody>
      </p:sp>
      <p:sp>
        <p:nvSpPr>
          <p:cNvPr id="517" name="PlaceHolder 1"/>
          <p:cNvSpPr>
            <a:spLocks noGrp="1"/>
          </p:cNvSpPr>
          <p:nvPr>
            <p:ph type="title"/>
          </p:nvPr>
        </p:nvSpPr>
        <p:spPr>
          <a:xfrm>
            <a:off x="838080" y="193680"/>
            <a:ext cx="10512360" cy="1325520"/>
          </a:xfrm>
          <a:prstGeom prst="rect">
            <a:avLst/>
          </a:prstGeom>
          <a:noFill/>
          <a:ln w="0">
            <a:noFill/>
          </a:ln>
        </p:spPr>
        <p:txBody>
          <a:bodyPr lIns="123120" rIns="123120" tIns="61560" bIns="61560" anchor="ctr">
            <a:noAutofit/>
          </a:bodyPr>
          <a:p>
            <a:pPr algn="ctr">
              <a:lnSpc>
                <a:spcPct val="100000"/>
              </a:lnSpc>
              <a:buNone/>
              <a:tabLst>
                <a:tab algn="l" pos="0"/>
              </a:tabLst>
            </a:pPr>
            <a:r>
              <a:rPr b="1" lang="en-US" sz="3300" spc="-1" strike="noStrike">
                <a:solidFill>
                  <a:srgbClr val="1872ad"/>
                </a:solidFill>
                <a:latin typeface="Lato"/>
                <a:ea typeface="Lato"/>
              </a:rPr>
              <a:t>Auxiliary Projects:</a:t>
            </a:r>
            <a:endParaRPr b="0" lang="en-US" sz="3300" spc="-1" strike="noStrike">
              <a:solidFill>
                <a:srgbClr val="000000"/>
              </a:solidFill>
              <a:latin typeface="Arial"/>
            </a:endParaRPr>
          </a:p>
          <a:p>
            <a:pPr algn="ctr">
              <a:lnSpc>
                <a:spcPct val="100000"/>
              </a:lnSpc>
              <a:buNone/>
              <a:tabLst>
                <a:tab algn="l" pos="0"/>
              </a:tabLst>
            </a:pPr>
            <a:r>
              <a:rPr b="1" lang="en-US" sz="2800" spc="-1" strike="noStrike">
                <a:solidFill>
                  <a:srgbClr val="1872ad"/>
                </a:solidFill>
                <a:latin typeface="Lato"/>
                <a:ea typeface="Lato"/>
              </a:rPr>
              <a:t>LSSTC Enabling science:  Deep Learning Engine projects</a:t>
            </a:r>
            <a:endParaRPr b="0" lang="en-US" sz="2800" spc="-1" strike="noStrike">
              <a:solidFill>
                <a:srgbClr val="000000"/>
              </a:solidFill>
              <a:latin typeface="Arial"/>
            </a:endParaRPr>
          </a:p>
        </p:txBody>
      </p:sp>
      <p:sp>
        <p:nvSpPr>
          <p:cNvPr id="518" name="Google Shape;542;g183da2ec2c1_0_1132"/>
          <p:cNvSpPr/>
          <p:nvPr/>
        </p:nvSpPr>
        <p:spPr>
          <a:xfrm>
            <a:off x="9344160" y="6494400"/>
            <a:ext cx="2844720" cy="363240"/>
          </a:xfrm>
          <a:prstGeom prst="rect">
            <a:avLst/>
          </a:prstGeom>
          <a:noFill/>
          <a:ln w="0">
            <a:noFill/>
          </a:ln>
        </p:spPr>
        <p:style>
          <a:lnRef idx="0"/>
          <a:fillRef idx="0"/>
          <a:effectRef idx="0"/>
          <a:fontRef idx="minor"/>
        </p:style>
        <p:txBody>
          <a:bodyPr lIns="123120" rIns="123120" tIns="61560" bIns="61560" anchor="ctr">
            <a:noAutofit/>
          </a:bodyPr>
          <a:p>
            <a:pPr algn="r">
              <a:lnSpc>
                <a:spcPct val="100000"/>
              </a:lnSpc>
              <a:buNone/>
              <a:tabLst>
                <a:tab algn="l" pos="0"/>
              </a:tabLst>
            </a:pPr>
            <a:fld id="{9C390A63-1FA4-4010-AA5E-4B3A28E3C7AE}" type="slidenum">
              <a:rPr b="0" lang="en-US" sz="1600" spc="-1" strike="noStrike">
                <a:solidFill>
                  <a:srgbClr val="898989"/>
                </a:solidFill>
                <a:latin typeface="Calibri"/>
                <a:ea typeface="Calibri"/>
              </a:rPr>
              <a:t>&lt;number&gt;</a:t>
            </a:fld>
            <a:endParaRPr b="0" lang="en-US" sz="1600" spc="-1" strike="noStrike">
              <a:latin typeface="Arial"/>
            </a:endParaRPr>
          </a:p>
        </p:txBody>
      </p:sp>
      <p:sp>
        <p:nvSpPr>
          <p:cNvPr id="519" name="PlaceHolder 2"/>
          <p:cNvSpPr>
            <a:spLocks noGrp="1"/>
          </p:cNvSpPr>
          <p:nvPr>
            <p:ph type="sldNum" idx="24"/>
          </p:nvPr>
        </p:nvSpPr>
        <p:spPr>
          <a:xfrm>
            <a:off x="12455280" y="8659440"/>
            <a:ext cx="3791880" cy="48456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97E641B2-920D-445C-BFF9-4E69B0FE1B96}" type="slidenum">
              <a:rPr b="0" lang="en-US" sz="1600" spc="-1" strike="noStrike">
                <a:solidFill>
                  <a:srgbClr val="898989"/>
                </a:solidFill>
                <a:latin typeface="Calibri"/>
                <a:ea typeface="Calibri"/>
              </a:rPr>
              <a:t>&lt;number&gt;</a:t>
            </a:fld>
            <a:endParaRPr b="0" lang="en-US" sz="1600" spc="-1" strike="noStrike">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Google Shape;548;g183da2ec2c1_0_931"/>
          <p:cNvSpPr/>
          <p:nvPr/>
        </p:nvSpPr>
        <p:spPr>
          <a:xfrm>
            <a:off x="0" y="0"/>
            <a:ext cx="12188520" cy="2468520"/>
          </a:xfrm>
          <a:prstGeom prst="rect">
            <a:avLst/>
          </a:prstGeom>
          <a:noFill/>
          <a:ln w="0">
            <a:noFill/>
          </a:ln>
        </p:spPr>
        <p:style>
          <a:lnRef idx="0"/>
          <a:fillRef idx="0"/>
          <a:effectRef idx="0"/>
          <a:fontRef idx="minor"/>
        </p:style>
        <p:txBody>
          <a:bodyPr lIns="122040" rIns="122040" tIns="122040" bIns="122040" anchor="t">
            <a:spAutoFit/>
          </a:bodyPr>
          <a:p>
            <a:pPr>
              <a:lnSpc>
                <a:spcPct val="100000"/>
              </a:lnSpc>
              <a:buNone/>
              <a:tabLst>
                <a:tab algn="l" pos="0"/>
              </a:tabLst>
            </a:pPr>
            <a:r>
              <a:rPr b="0" lang="en-US" sz="3200" spc="-1" strike="noStrike" u="sng">
                <a:solidFill>
                  <a:srgbClr val="01579b"/>
                </a:solidFill>
                <a:uFillTx/>
                <a:latin typeface="Calibri"/>
                <a:ea typeface="Calibri"/>
              </a:rPr>
              <a:t>DLE task 2 (DLE2)</a:t>
            </a:r>
            <a:r>
              <a:rPr b="0" lang="en-US" sz="3200" spc="-1" strike="noStrike">
                <a:solidFill>
                  <a:srgbClr val="01579b"/>
                </a:solidFill>
                <a:latin typeface="Calibri"/>
                <a:ea typeface="Calibri"/>
              </a:rPr>
              <a:t>: </a:t>
            </a:r>
            <a:r>
              <a:rPr b="1" lang="en-US" sz="2500" spc="-1" strike="noStrike">
                <a:solidFill>
                  <a:srgbClr val="01579b"/>
                </a:solidFill>
                <a:latin typeface="Calibri"/>
                <a:ea typeface="Calibri"/>
              </a:rPr>
              <a:t>Photometric reverberation mapping </a:t>
            </a:r>
            <a:r>
              <a:rPr b="0" lang="en-US" sz="2500" spc="-1" strike="noStrike">
                <a:solidFill>
                  <a:srgbClr val="01579b"/>
                </a:solidFill>
                <a:latin typeface="Calibri"/>
                <a:ea typeface="Calibri"/>
              </a:rPr>
              <a:t>(PhotoRM)</a:t>
            </a:r>
            <a:endParaRPr b="0" lang="en-US" sz="2500" spc="-1" strike="noStrike">
              <a:latin typeface="Arial"/>
            </a:endParaRPr>
          </a:p>
          <a:p>
            <a:pPr>
              <a:lnSpc>
                <a:spcPct val="100000"/>
              </a:lnSpc>
              <a:buNone/>
              <a:tabLst>
                <a:tab algn="l" pos="0"/>
              </a:tabLst>
            </a:pPr>
            <a:endParaRPr b="0" lang="en-US" sz="1700" spc="-1" strike="noStrike">
              <a:latin typeface="Arial"/>
            </a:endParaRPr>
          </a:p>
          <a:p>
            <a:pPr marL="533520" indent="-380880">
              <a:lnSpc>
                <a:spcPct val="100000"/>
              </a:lnSpc>
              <a:buClr>
                <a:srgbClr val="01579b"/>
              </a:buClr>
              <a:buFont typeface="Calibri"/>
              <a:buAutoNum type="arabicPeriod"/>
              <a:tabLst>
                <a:tab algn="l" pos="0"/>
              </a:tabLst>
            </a:pPr>
            <a:r>
              <a:rPr b="0" lang="en-US" sz="2400" spc="-1" strike="noStrike">
                <a:solidFill>
                  <a:srgbClr val="01579b"/>
                </a:solidFill>
                <a:latin typeface="Calibri"/>
                <a:ea typeface="Calibri"/>
              </a:rPr>
              <a:t>New python module (pyZDCF) that mirror ZDCF - available on PyPI from </a:t>
            </a:r>
            <a:r>
              <a:rPr b="1" lang="en-US" sz="2400" spc="-1" strike="noStrike">
                <a:solidFill>
                  <a:srgbClr val="01579b"/>
                </a:solidFill>
                <a:latin typeface="Calibri"/>
                <a:ea typeface="Calibri"/>
              </a:rPr>
              <a:t>October 26th</a:t>
            </a:r>
            <a:r>
              <a:rPr b="0" lang="en-US" sz="2400" spc="-1" strike="noStrike">
                <a:solidFill>
                  <a:srgbClr val="01579b"/>
                </a:solidFill>
                <a:latin typeface="Calibri"/>
                <a:ea typeface="Calibri"/>
              </a:rPr>
              <a:t>!</a:t>
            </a:r>
            <a:endParaRPr b="0" lang="en-US" sz="2400" spc="-1" strike="noStrike">
              <a:latin typeface="Arial"/>
            </a:endParaRPr>
          </a:p>
          <a:p>
            <a:pPr marL="533520" indent="-380880">
              <a:lnSpc>
                <a:spcPct val="100000"/>
              </a:lnSpc>
              <a:buClr>
                <a:srgbClr val="01579b"/>
              </a:buClr>
              <a:buFont typeface="Calibri"/>
              <a:buAutoNum type="arabicPeriod"/>
              <a:tabLst>
                <a:tab algn="l" pos="0"/>
              </a:tabLst>
            </a:pPr>
            <a:r>
              <a:rPr b="0" lang="en-US" sz="2400" spc="-1" strike="noStrike">
                <a:solidFill>
                  <a:srgbClr val="01579b"/>
                </a:solidFill>
                <a:latin typeface="Calibri"/>
                <a:ea typeface="Calibri"/>
              </a:rPr>
              <a:t>New tutorial on Astro Data Lab (available soon) </a:t>
            </a:r>
            <a:endParaRPr b="0" lang="en-US" sz="2400" spc="-1" strike="noStrike">
              <a:latin typeface="Arial"/>
            </a:endParaRPr>
          </a:p>
        </p:txBody>
      </p:sp>
      <p:pic>
        <p:nvPicPr>
          <p:cNvPr id="521" name="Google Shape;549;g183da2ec2c1_0_931" descr=""/>
          <p:cNvPicPr/>
          <p:nvPr/>
        </p:nvPicPr>
        <p:blipFill>
          <a:blip r:embed="rId1"/>
          <a:stretch/>
        </p:blipFill>
        <p:spPr>
          <a:xfrm>
            <a:off x="5140800" y="1696680"/>
            <a:ext cx="6908400" cy="4742640"/>
          </a:xfrm>
          <a:prstGeom prst="rect">
            <a:avLst/>
          </a:prstGeom>
          <a:ln w="0">
            <a:noFill/>
          </a:ln>
        </p:spPr>
      </p:pic>
      <p:pic>
        <p:nvPicPr>
          <p:cNvPr id="522" name="Google Shape;550;g183da2ec2c1_0_931" descr=""/>
          <p:cNvPicPr/>
          <p:nvPr/>
        </p:nvPicPr>
        <p:blipFill>
          <a:blip r:embed="rId2"/>
          <a:stretch/>
        </p:blipFill>
        <p:spPr>
          <a:xfrm>
            <a:off x="9744120" y="1477440"/>
            <a:ext cx="1917000" cy="1476720"/>
          </a:xfrm>
          <a:prstGeom prst="rect">
            <a:avLst/>
          </a:prstGeom>
          <a:ln w="0">
            <a:noFill/>
          </a:ln>
        </p:spPr>
      </p:pic>
      <p:pic>
        <p:nvPicPr>
          <p:cNvPr id="523" name="Google Shape;551;g183da2ec2c1_0_931" descr=""/>
          <p:cNvPicPr/>
          <p:nvPr/>
        </p:nvPicPr>
        <p:blipFill>
          <a:blip r:embed="rId3"/>
          <a:stretch/>
        </p:blipFill>
        <p:spPr>
          <a:xfrm>
            <a:off x="245880" y="1967400"/>
            <a:ext cx="4702320" cy="4004640"/>
          </a:xfrm>
          <a:prstGeom prst="rect">
            <a:avLst/>
          </a:prstGeom>
          <a:ln w="0">
            <a:noFill/>
          </a:ln>
        </p:spPr>
      </p:pic>
      <p:sp>
        <p:nvSpPr>
          <p:cNvPr id="524" name="Google Shape;552;g183da2ec2c1_0_931"/>
          <p:cNvSpPr/>
          <p:nvPr/>
        </p:nvSpPr>
        <p:spPr>
          <a:xfrm>
            <a:off x="2061000" y="5404320"/>
            <a:ext cx="2838600" cy="1156320"/>
          </a:xfrm>
          <a:prstGeom prst="roundRect">
            <a:avLst>
              <a:gd name="adj" fmla="val 16667"/>
            </a:avLst>
          </a:prstGeom>
          <a:solidFill>
            <a:schemeClr val="lt2"/>
          </a:solidFill>
          <a:ln w="9525">
            <a:solidFill>
              <a:srgbClr val="1f497d"/>
            </a:solidFill>
            <a:round/>
          </a:ln>
        </p:spPr>
        <p:style>
          <a:lnRef idx="0"/>
          <a:fillRef idx="0"/>
          <a:effectRef idx="0"/>
          <a:fontRef idx="minor"/>
        </p:style>
      </p:sp>
      <p:sp>
        <p:nvSpPr>
          <p:cNvPr id="525" name="Google Shape;553;g183da2ec2c1_0_931"/>
          <p:cNvSpPr/>
          <p:nvPr/>
        </p:nvSpPr>
        <p:spPr>
          <a:xfrm>
            <a:off x="1707120" y="5366880"/>
            <a:ext cx="3288240" cy="1460520"/>
          </a:xfrm>
          <a:prstGeom prst="rect">
            <a:avLst/>
          </a:prstGeom>
          <a:noFill/>
          <a:ln w="0">
            <a:noFill/>
          </a:ln>
        </p:spPr>
        <p:style>
          <a:lnRef idx="0"/>
          <a:fillRef idx="0"/>
          <a:effectRef idx="0"/>
          <a:fontRef idx="minor"/>
        </p:style>
        <p:txBody>
          <a:bodyPr lIns="122040" rIns="122040" tIns="122040" bIns="122040" anchor="t">
            <a:spAutoFit/>
          </a:bodyPr>
          <a:p>
            <a:pPr marL="609480" indent="-133200">
              <a:lnSpc>
                <a:spcPct val="100000"/>
              </a:lnSpc>
              <a:buClr>
                <a:srgbClr val="01579b"/>
              </a:buClr>
              <a:buFont typeface="Calibri"/>
              <a:buChar char="●"/>
            </a:pPr>
            <a:r>
              <a:rPr b="0" lang="en-US" sz="1600" spc="-1" strike="noStrike">
                <a:solidFill>
                  <a:srgbClr val="01579b"/>
                </a:solidFill>
                <a:latin typeface="Calibri"/>
                <a:ea typeface="Calibri"/>
              </a:rPr>
              <a:t>Simple to use</a:t>
            </a:r>
            <a:endParaRPr b="0" lang="en-US" sz="1600" spc="-1" strike="noStrike">
              <a:latin typeface="Arial"/>
            </a:endParaRPr>
          </a:p>
          <a:p>
            <a:pPr marL="609480" indent="-133200">
              <a:lnSpc>
                <a:spcPct val="100000"/>
              </a:lnSpc>
              <a:buClr>
                <a:srgbClr val="01579b"/>
              </a:buClr>
              <a:buFont typeface="Calibri"/>
              <a:buChar char="●"/>
            </a:pPr>
            <a:r>
              <a:rPr b="0" lang="en-US" sz="1600" spc="-1" strike="noStrike">
                <a:solidFill>
                  <a:srgbClr val="01579b"/>
                </a:solidFill>
                <a:latin typeface="Calibri"/>
                <a:ea typeface="Calibri"/>
              </a:rPr>
              <a:t>Familiar interface</a:t>
            </a:r>
            <a:endParaRPr b="0" lang="en-US" sz="1600" spc="-1" strike="noStrike">
              <a:latin typeface="Arial"/>
            </a:endParaRPr>
          </a:p>
          <a:p>
            <a:pPr marL="609480" indent="-133200">
              <a:lnSpc>
                <a:spcPct val="100000"/>
              </a:lnSpc>
              <a:buClr>
                <a:srgbClr val="01579b"/>
              </a:buClr>
              <a:buFont typeface="Calibri"/>
              <a:buChar char="●"/>
            </a:pPr>
            <a:r>
              <a:rPr b="0" lang="en-US" sz="1600" spc="-1" strike="noStrike">
                <a:solidFill>
                  <a:srgbClr val="01579b"/>
                </a:solidFill>
                <a:latin typeface="Calibri"/>
                <a:ea typeface="Calibri"/>
              </a:rPr>
              <a:t>PhotoRM use case available in Astro Data Lab tutorial</a:t>
            </a:r>
            <a:endParaRPr b="0" lang="en-US" sz="1600" spc="-1" strike="noStrike">
              <a:latin typeface="Arial"/>
            </a:endParaRPr>
          </a:p>
        </p:txBody>
      </p:sp>
      <p:sp>
        <p:nvSpPr>
          <p:cNvPr id="526" name="Google Shape;554;g183da2ec2c1_0_931"/>
          <p:cNvSpPr/>
          <p:nvPr/>
        </p:nvSpPr>
        <p:spPr>
          <a:xfrm>
            <a:off x="5243040" y="6440760"/>
            <a:ext cx="8843760" cy="456840"/>
          </a:xfrm>
          <a:prstGeom prst="rect">
            <a:avLst/>
          </a:prstGeom>
          <a:noFill/>
          <a:ln w="0">
            <a:noFill/>
          </a:ln>
        </p:spPr>
        <p:style>
          <a:lnRef idx="0"/>
          <a:fillRef idx="0"/>
          <a:effectRef idx="0"/>
          <a:fontRef idx="minor"/>
        </p:style>
        <p:txBody>
          <a:bodyPr lIns="122040" rIns="122040" tIns="228960" bIns="228960" anchor="t">
            <a:spAutoFit/>
          </a:bodyPr>
          <a:p>
            <a:pPr>
              <a:lnSpc>
                <a:spcPct val="100000"/>
              </a:lnSpc>
              <a:buNone/>
              <a:tabLst>
                <a:tab algn="l" pos="0"/>
              </a:tabLst>
            </a:pPr>
            <a:r>
              <a:rPr b="0" lang="en-US" sz="1500" spc="-1" strike="noStrike">
                <a:solidFill>
                  <a:srgbClr val="01579b"/>
                </a:solidFill>
                <a:latin typeface="Calibri"/>
                <a:ea typeface="Calibri"/>
              </a:rPr>
              <a:t>At this moment, pyZDCF is available on Test PyPI: https://test.pypi.org/project/pyzdcf/</a:t>
            </a:r>
            <a:endParaRPr b="0" lang="en-US" sz="1500" spc="-1" strike="noStrike">
              <a:latin typeface="Arial"/>
            </a:endParaRPr>
          </a:p>
        </p:txBody>
      </p:sp>
      <p:sp>
        <p:nvSpPr>
          <p:cNvPr id="527" name="Google Shape;555;g183da2ec2c1_0_931"/>
          <p:cNvSpPr/>
          <p:nvPr/>
        </p:nvSpPr>
        <p:spPr>
          <a:xfrm>
            <a:off x="10969560" y="0"/>
            <a:ext cx="1218960" cy="1218960"/>
          </a:xfrm>
          <a:prstGeom prst="diamond">
            <a:avLst/>
          </a:prstGeom>
          <a:solidFill>
            <a:srgbClr val="ff0000"/>
          </a:solidFill>
          <a:ln w="9525">
            <a:solidFill>
              <a:srgbClr val="1f497d"/>
            </a:solidFill>
            <a:round/>
          </a:ln>
        </p:spPr>
        <p:style>
          <a:lnRef idx="0"/>
          <a:fillRef idx="0"/>
          <a:effectRef idx="0"/>
          <a:fontRef idx="minor"/>
        </p:style>
      </p:sp>
      <p:sp>
        <p:nvSpPr>
          <p:cNvPr id="528" name="Google Shape;556;g183da2ec2c1_0_931"/>
          <p:cNvSpPr/>
          <p:nvPr/>
        </p:nvSpPr>
        <p:spPr>
          <a:xfrm>
            <a:off x="11135160" y="301680"/>
            <a:ext cx="914040" cy="8218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ffffff"/>
                </a:solidFill>
                <a:latin typeface="Calibri"/>
                <a:ea typeface="Calibri"/>
              </a:rPr>
              <a:t>ADVERTISEMENT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209520" y="84240"/>
            <a:ext cx="10969200" cy="952920"/>
          </a:xfrm>
          <a:prstGeom prst="rect">
            <a:avLst/>
          </a:prstGeom>
          <a:noFill/>
          <a:ln w="0">
            <a:noFill/>
          </a:ln>
        </p:spPr>
        <p:txBody>
          <a:bodyPr lIns="123120" rIns="123120" tIns="61560" bIns="61560" anchor="ctr">
            <a:noAutofit/>
          </a:bodyPr>
          <a:p>
            <a:pPr algn="ctr">
              <a:lnSpc>
                <a:spcPct val="100000"/>
              </a:lnSpc>
              <a:buNone/>
              <a:tabLst>
                <a:tab algn="l" pos="0"/>
              </a:tabLst>
            </a:pPr>
            <a:r>
              <a:rPr b="0" lang="en-US" sz="3200" spc="-1" strike="noStrike">
                <a:solidFill>
                  <a:srgbClr val="1872ad"/>
                </a:solidFill>
                <a:latin typeface="Lato"/>
                <a:ea typeface="Lato"/>
              </a:rPr>
              <a:t>Auxiliary Projects:</a:t>
            </a:r>
            <a:endParaRPr b="0" lang="en-US" sz="3200" spc="-1" strike="noStrike">
              <a:solidFill>
                <a:srgbClr val="000000"/>
              </a:solidFill>
              <a:latin typeface="Arial"/>
            </a:endParaRPr>
          </a:p>
          <a:p>
            <a:pPr algn="ctr">
              <a:lnSpc>
                <a:spcPct val="100000"/>
              </a:lnSpc>
              <a:buNone/>
              <a:tabLst>
                <a:tab algn="l" pos="0"/>
              </a:tabLst>
            </a:pPr>
            <a:r>
              <a:rPr b="0" lang="en-US" sz="3000" spc="-1" strike="noStrike">
                <a:solidFill>
                  <a:srgbClr val="1872ad"/>
                </a:solidFill>
                <a:latin typeface="Lato"/>
                <a:ea typeface="Lato"/>
              </a:rPr>
              <a:t>SER-SAG Engagement with LSST Community</a:t>
            </a:r>
            <a:endParaRPr b="0" lang="en-US" sz="3000" spc="-1" strike="noStrike">
              <a:solidFill>
                <a:srgbClr val="000000"/>
              </a:solidFill>
              <a:latin typeface="Arial"/>
            </a:endParaRPr>
          </a:p>
        </p:txBody>
      </p:sp>
      <p:sp>
        <p:nvSpPr>
          <p:cNvPr id="530" name="PlaceHolder 2"/>
          <p:cNvSpPr>
            <a:spLocks noGrp="1"/>
          </p:cNvSpPr>
          <p:nvPr>
            <p:ph/>
          </p:nvPr>
        </p:nvSpPr>
        <p:spPr>
          <a:xfrm>
            <a:off x="209520" y="1037520"/>
            <a:ext cx="10969200" cy="4952520"/>
          </a:xfrm>
          <a:prstGeom prst="rect">
            <a:avLst/>
          </a:prstGeom>
          <a:noFill/>
          <a:ln w="0">
            <a:noFill/>
          </a:ln>
        </p:spPr>
        <p:txBody>
          <a:bodyPr lIns="123120" rIns="123120" tIns="61560" bIns="61560" anchor="t">
            <a:noAutofit/>
          </a:bodyPr>
          <a:p>
            <a:pPr>
              <a:lnSpc>
                <a:spcPct val="100000"/>
              </a:lnSpc>
              <a:buNone/>
              <a:tabLst>
                <a:tab algn="l" pos="0"/>
              </a:tabLst>
            </a:pPr>
            <a:endParaRPr b="0" lang="en-US" sz="1150" spc="-1" strike="noStrike">
              <a:solidFill>
                <a:srgbClr val="000000"/>
              </a:solidFill>
              <a:latin typeface="Arial"/>
            </a:endParaRPr>
          </a:p>
          <a:p>
            <a:pPr>
              <a:lnSpc>
                <a:spcPct val="100000"/>
              </a:lnSpc>
              <a:buNone/>
              <a:tabLst>
                <a:tab algn="l" pos="0"/>
              </a:tabLst>
            </a:pPr>
            <a:r>
              <a:rPr b="1" lang="en-US" sz="1250" spc="-1" strike="noStrike">
                <a:solidFill>
                  <a:srgbClr val="cc0000"/>
                </a:solidFill>
                <a:highlight>
                  <a:srgbClr val="ffffff"/>
                </a:highlight>
                <a:latin typeface="Lato"/>
                <a:ea typeface="Lato"/>
              </a:rPr>
              <a:t>OPSIM EVALUATION</a:t>
            </a:r>
            <a:endParaRPr b="0" lang="en-US" sz="1250" spc="-1" strike="noStrike">
              <a:solidFill>
                <a:srgbClr val="000000"/>
              </a:solidFill>
              <a:latin typeface="Arial"/>
            </a:endParaRPr>
          </a:p>
          <a:p>
            <a:pPr>
              <a:lnSpc>
                <a:spcPct val="100000"/>
              </a:lnSpc>
              <a:buNone/>
              <a:tabLst>
                <a:tab algn="l" pos="0"/>
              </a:tabLst>
            </a:pPr>
            <a:r>
              <a:rPr b="0" lang="en-US" sz="1100" spc="-1" strike="noStrike">
                <a:solidFill>
                  <a:srgbClr val="2a2a2a"/>
                </a:solidFill>
                <a:highlight>
                  <a:srgbClr val="ffffff"/>
                </a:highlight>
                <a:latin typeface="Lato"/>
                <a:ea typeface="Lato"/>
              </a:rPr>
              <a:t>Andjelka B Kovačević, Dragana Ilić, Luka Č Popović, Viktor Radović, Isidora Jankov, Ilsang Yoon, Neven Caplar, Iva Čvorović-Hajdinjak, Saša Simić, On possible </a:t>
            </a:r>
            <a:endParaRPr b="0" lang="en-US" sz="1100" spc="-1" strike="noStrike">
              <a:solidFill>
                <a:srgbClr val="000000"/>
              </a:solidFill>
              <a:latin typeface="Arial"/>
            </a:endParaRPr>
          </a:p>
          <a:p>
            <a:pPr>
              <a:lnSpc>
                <a:spcPct val="100000"/>
              </a:lnSpc>
              <a:buNone/>
              <a:tabLst>
                <a:tab algn="l" pos="0"/>
              </a:tabLst>
            </a:pPr>
            <a:r>
              <a:rPr b="0" lang="en-US" sz="1100" spc="-1" strike="noStrike">
                <a:solidFill>
                  <a:srgbClr val="2a2a2a"/>
                </a:solidFill>
                <a:highlight>
                  <a:srgbClr val="ffffff"/>
                </a:highlight>
                <a:latin typeface="Lato"/>
                <a:ea typeface="Lato"/>
              </a:rPr>
              <a:t>proxies of AGN light-curves cadence selection in future time domain surveys, </a:t>
            </a:r>
            <a:r>
              <a:rPr b="0" i="1" lang="en-US" sz="1100" spc="-1" strike="noStrike">
                <a:solidFill>
                  <a:srgbClr val="2a2a2a"/>
                </a:solidFill>
                <a:highlight>
                  <a:srgbClr val="ffffff"/>
                </a:highlight>
                <a:latin typeface="Lato"/>
                <a:ea typeface="Lato"/>
              </a:rPr>
              <a:t>Monthly Notices of the Royal Astronomical Society</a:t>
            </a:r>
            <a:r>
              <a:rPr b="0" lang="en-US" sz="1100" spc="-1" strike="noStrike">
                <a:solidFill>
                  <a:srgbClr val="2a2a2a"/>
                </a:solidFill>
                <a:highlight>
                  <a:srgbClr val="ffffff"/>
                </a:highlight>
                <a:latin typeface="Lato"/>
                <a:ea typeface="Lato"/>
              </a:rPr>
              <a:t>, Volume 505, Issue 4, August 2021</a:t>
            </a:r>
            <a:endParaRPr b="0" lang="en-US" sz="1100" spc="-1" strike="noStrike">
              <a:solidFill>
                <a:srgbClr val="000000"/>
              </a:solidFill>
              <a:latin typeface="Arial"/>
            </a:endParaRPr>
          </a:p>
          <a:p>
            <a:pPr>
              <a:lnSpc>
                <a:spcPct val="100000"/>
              </a:lnSpc>
              <a:buNone/>
              <a:tabLst>
                <a:tab algn="l" pos="0"/>
              </a:tabLst>
            </a:pPr>
            <a:r>
              <a:rPr b="0" lang="en-US" sz="1100" spc="-1" strike="noStrike">
                <a:solidFill>
                  <a:srgbClr val="2a2a2a"/>
                </a:solidFill>
                <a:highlight>
                  <a:srgbClr val="ffffff"/>
                </a:highlight>
                <a:latin typeface="Lato"/>
                <a:ea typeface="Lato"/>
              </a:rPr>
              <a:t>, Pages 5012–5028, </a:t>
            </a:r>
            <a:r>
              <a:rPr b="0" lang="en-US" sz="1100" spc="-1" strike="noStrike" u="sng">
                <a:solidFill>
                  <a:srgbClr val="006fb7"/>
                </a:solidFill>
                <a:highlight>
                  <a:srgbClr val="ffffff"/>
                </a:highlight>
                <a:uFillTx/>
                <a:latin typeface="Lato"/>
                <a:ea typeface="Lato"/>
                <a:hlinkClick r:id="rId1"/>
              </a:rPr>
              <a:t>https://doi.org/10.1093/mnras/stab1595</a:t>
            </a:r>
            <a:endParaRPr b="0" lang="en-US" sz="1100" spc="-1" strike="noStrike">
              <a:solidFill>
                <a:srgbClr val="000000"/>
              </a:solidFill>
              <a:latin typeface="Arial"/>
            </a:endParaRPr>
          </a:p>
          <a:p>
            <a:pPr>
              <a:lnSpc>
                <a:spcPct val="100000"/>
              </a:lnSpc>
              <a:buNone/>
              <a:tabLst>
                <a:tab algn="l" pos="0"/>
              </a:tabLst>
            </a:pPr>
            <a:endParaRPr b="0" lang="en-US" sz="1100" spc="-1" strike="noStrike">
              <a:solidFill>
                <a:srgbClr val="000000"/>
              </a:solidFill>
              <a:latin typeface="Arial"/>
            </a:endParaRPr>
          </a:p>
          <a:p>
            <a:pPr>
              <a:lnSpc>
                <a:spcPct val="100000"/>
              </a:lnSpc>
              <a:buNone/>
              <a:tabLst>
                <a:tab algn="l" pos="0"/>
              </a:tabLst>
            </a:pPr>
            <a:r>
              <a:rPr b="0" lang="en-US" sz="1100" spc="-1" strike="noStrike">
                <a:solidFill>
                  <a:srgbClr val="000000"/>
                </a:solidFill>
                <a:latin typeface="Lato"/>
                <a:ea typeface="Lato"/>
              </a:rPr>
              <a:t>Kovacevic, Andjelka, Ilic, Dragana, Jankov, Isidora, Popovic, Luka C., Yoon, Ilsang, Radovic, Viktor, Caplar, Neven, and Cvorovic-Hajdinjak, Iva: </a:t>
            </a:r>
            <a:endParaRPr b="0" lang="en-US" sz="1100" spc="-1" strike="noStrike">
              <a:solidFill>
                <a:srgbClr val="000000"/>
              </a:solidFill>
              <a:latin typeface="Arial"/>
            </a:endParaRPr>
          </a:p>
          <a:p>
            <a:pPr>
              <a:lnSpc>
                <a:spcPct val="100000"/>
              </a:lnSpc>
              <a:buNone/>
              <a:tabLst>
                <a:tab algn="l" pos="0"/>
              </a:tabLst>
            </a:pPr>
            <a:r>
              <a:rPr b="0" lang="en-US" sz="1100" spc="-1" strike="noStrike">
                <a:solidFill>
                  <a:srgbClr val="000000"/>
                </a:solidFill>
                <a:latin typeface="Lato"/>
                <a:ea typeface="Lato"/>
              </a:rPr>
              <a:t>LSST AGN SC Cadence Note: Two metrics on AGN variability observable,</a:t>
            </a:r>
            <a:r>
              <a:rPr b="0" lang="en-US" sz="1100" spc="-1" strike="noStrike" u="sng">
                <a:solidFill>
                  <a:srgbClr val="0277bd"/>
                </a:solidFill>
                <a:uFillTx/>
                <a:latin typeface="Lato"/>
                <a:ea typeface="Lato"/>
                <a:hlinkClick r:id="rId2"/>
              </a:rPr>
              <a:t>https://docushare.lsst.org/docushare/dsweb/Get/Document-37645/Cadence_Notes-AGN_var.pdf</a:t>
            </a:r>
            <a:endParaRPr b="0" lang="en-US" sz="1100" spc="-1" strike="noStrike">
              <a:solidFill>
                <a:srgbClr val="000000"/>
              </a:solidFill>
              <a:latin typeface="Arial"/>
            </a:endParaRPr>
          </a:p>
          <a:p>
            <a:pPr>
              <a:lnSpc>
                <a:spcPct val="100000"/>
              </a:lnSpc>
              <a:spcBef>
                <a:spcPts val="360"/>
              </a:spcBef>
              <a:buNone/>
              <a:tabLst>
                <a:tab algn="l" pos="0"/>
              </a:tabLst>
            </a:pPr>
            <a:endParaRPr b="0" lang="en-US" sz="1100" spc="-1" strike="noStrike">
              <a:solidFill>
                <a:srgbClr val="000000"/>
              </a:solidFill>
              <a:latin typeface="Arial"/>
            </a:endParaRPr>
          </a:p>
          <a:p>
            <a:pPr>
              <a:lnSpc>
                <a:spcPct val="100000"/>
              </a:lnSpc>
              <a:spcBef>
                <a:spcPts val="360"/>
              </a:spcBef>
              <a:buNone/>
              <a:tabLst>
                <a:tab algn="l" pos="0"/>
              </a:tabLst>
            </a:pPr>
            <a:r>
              <a:rPr b="0" lang="en-US" sz="1100" spc="-1" strike="noStrike">
                <a:solidFill>
                  <a:srgbClr val="000000"/>
                </a:solidFill>
                <a:latin typeface="Lato"/>
                <a:ea typeface="Lato"/>
              </a:rPr>
              <a:t>Kovacevic A.~B., Radovic V., Ilic  D., Popovic L. C., Assef R.~J., Sanchez-Saez P., Nikutta R., et al. </a:t>
            </a:r>
            <a:r>
              <a:rPr b="0" lang="en-US" sz="1200" spc="-1" strike="noStrike" u="sng">
                <a:solidFill>
                  <a:srgbClr val="2152b9"/>
                </a:solidFill>
                <a:highlight>
                  <a:srgbClr val="ffffff"/>
                </a:highlight>
                <a:uFillTx/>
                <a:latin typeface="Helvetica Neue"/>
                <a:ea typeface="Helvetica Neue"/>
                <a:hlinkClick r:id="rId3"/>
              </a:rPr>
              <a:t>The LSST Era of Supermassive Black Hole Accretion Disk Reverberation Mapping</a:t>
            </a:r>
            <a:r>
              <a:rPr b="0" lang="en-US" sz="1100" spc="-1" strike="noStrike">
                <a:solidFill>
                  <a:srgbClr val="000000"/>
                </a:solidFill>
                <a:latin typeface="Lato"/>
                <a:ea typeface="Lato"/>
              </a:rPr>
              <a:t> ,  ApJS, 2022,  262, 49</a:t>
            </a:r>
            <a:endParaRPr b="0" lang="en-US" sz="1100" spc="-1" strike="noStrike">
              <a:solidFill>
                <a:srgbClr val="000000"/>
              </a:solidFill>
              <a:latin typeface="Arial"/>
            </a:endParaRPr>
          </a:p>
          <a:p>
            <a:pPr>
              <a:lnSpc>
                <a:spcPct val="100000"/>
              </a:lnSpc>
              <a:spcBef>
                <a:spcPts val="360"/>
              </a:spcBef>
              <a:buNone/>
              <a:tabLst>
                <a:tab algn="l" pos="0"/>
              </a:tabLst>
            </a:pPr>
            <a:endParaRPr b="0" lang="en-US" sz="1100" spc="-1" strike="noStrike">
              <a:solidFill>
                <a:srgbClr val="000000"/>
              </a:solidFill>
              <a:latin typeface="Arial"/>
            </a:endParaRPr>
          </a:p>
          <a:p>
            <a:pPr>
              <a:lnSpc>
                <a:spcPct val="100000"/>
              </a:lnSpc>
              <a:spcBef>
                <a:spcPts val="360"/>
              </a:spcBef>
              <a:buNone/>
              <a:tabLst>
                <a:tab algn="l" pos="0"/>
              </a:tabLst>
            </a:pPr>
            <a:r>
              <a:rPr b="1" lang="en-US" sz="1100" spc="-1" strike="noStrike">
                <a:solidFill>
                  <a:srgbClr val="cc0000"/>
                </a:solidFill>
                <a:latin typeface="Lato"/>
                <a:ea typeface="Lato"/>
              </a:rPr>
              <a:t> </a:t>
            </a:r>
            <a:r>
              <a:rPr b="1" lang="en-US" sz="1250" spc="-1" strike="noStrike">
                <a:solidFill>
                  <a:srgbClr val="cc0000"/>
                </a:solidFill>
                <a:latin typeface="Lato"/>
                <a:ea typeface="Lato"/>
              </a:rPr>
              <a:t>LINCC White Paper: From Data to Software to Science with the Rubin Observatory LSST: Deep Learning of LSST Light curves:</a:t>
            </a:r>
            <a:endParaRPr b="0" lang="en-US" sz="1250" spc="-1" strike="noStrike">
              <a:solidFill>
                <a:srgbClr val="000000"/>
              </a:solidFill>
              <a:latin typeface="Arial"/>
            </a:endParaRPr>
          </a:p>
          <a:p>
            <a:pPr>
              <a:lnSpc>
                <a:spcPct val="100000"/>
              </a:lnSpc>
              <a:spcBef>
                <a:spcPts val="360"/>
              </a:spcBef>
              <a:buNone/>
              <a:tabLst>
                <a:tab algn="l" pos="0"/>
              </a:tabLst>
            </a:pPr>
            <a:r>
              <a:rPr b="0" lang="en-US" sz="1250" spc="-1" strike="noStrike">
                <a:solidFill>
                  <a:srgbClr val="000000"/>
                </a:solidFill>
                <a:latin typeface="Lato"/>
                <a:ea typeface="Lato"/>
              </a:rPr>
              <a:t>SER-SAG`; Conditional Neural Processes for learning AGN light curves</a:t>
            </a:r>
            <a:endParaRPr b="0" lang="en-US" sz="1250" spc="-1" strike="noStrike">
              <a:solidFill>
                <a:srgbClr val="000000"/>
              </a:solidFill>
              <a:latin typeface="Arial"/>
            </a:endParaRPr>
          </a:p>
          <a:p>
            <a:pPr>
              <a:lnSpc>
                <a:spcPct val="100000"/>
              </a:lnSpc>
              <a:spcBef>
                <a:spcPts val="360"/>
              </a:spcBef>
              <a:buNone/>
              <a:tabLst>
                <a:tab algn="l" pos="0"/>
              </a:tabLst>
            </a:pPr>
            <a:r>
              <a:rPr b="0" lang="en-US" sz="1250" spc="-1" strike="noStrike">
                <a:solidFill>
                  <a:srgbClr val="000000"/>
                </a:solidFill>
                <a:latin typeface="Lato"/>
                <a:ea typeface="Lato"/>
              </a:rPr>
              <a:t>SER-SAG: Developing machine learning methods for AGN selection and calculating photometric redshift</a:t>
            </a:r>
            <a:endParaRPr b="0" lang="en-US" sz="1250" spc="-1" strike="noStrike">
              <a:solidFill>
                <a:srgbClr val="000000"/>
              </a:solidFill>
              <a:latin typeface="Arial"/>
            </a:endParaRPr>
          </a:p>
          <a:p>
            <a:pPr>
              <a:lnSpc>
                <a:spcPct val="100000"/>
              </a:lnSpc>
              <a:spcBef>
                <a:spcPts val="360"/>
              </a:spcBef>
              <a:buNone/>
              <a:tabLst>
                <a:tab algn="l" pos="0"/>
              </a:tabLst>
            </a:pPr>
            <a:endParaRPr b="0" lang="en-US" sz="1100" spc="-1" strike="noStrike">
              <a:solidFill>
                <a:srgbClr val="000000"/>
              </a:solidFill>
              <a:latin typeface="Arial"/>
            </a:endParaRPr>
          </a:p>
          <a:p>
            <a:pPr>
              <a:lnSpc>
                <a:spcPct val="100000"/>
              </a:lnSpc>
              <a:buNone/>
              <a:tabLst>
                <a:tab algn="l" pos="0"/>
              </a:tabLst>
            </a:pPr>
            <a:r>
              <a:rPr b="1" lang="en-US" sz="1150" spc="-1" strike="noStrike">
                <a:solidFill>
                  <a:srgbClr val="cc0000"/>
                </a:solidFill>
                <a:latin typeface="Lato"/>
                <a:ea typeface="Lato"/>
              </a:rPr>
              <a:t>LSST AGN SC Data Challenge in prep</a:t>
            </a:r>
            <a:endParaRPr b="0" lang="en-US" sz="1150" spc="-1" strike="noStrike">
              <a:solidFill>
                <a:srgbClr val="000000"/>
              </a:solidFill>
              <a:latin typeface="Arial"/>
            </a:endParaRPr>
          </a:p>
        </p:txBody>
      </p:sp>
      <p:sp>
        <p:nvSpPr>
          <p:cNvPr id="531" name="PlaceHolder 3"/>
          <p:cNvSpPr>
            <a:spLocks noGrp="1"/>
          </p:cNvSpPr>
          <p:nvPr>
            <p:ph type="sldNum" idx="25"/>
          </p:nvPr>
        </p:nvSpPr>
        <p:spPr>
          <a:xfrm>
            <a:off x="9344160" y="6494400"/>
            <a:ext cx="284472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738BCF22-6DF8-4AAF-859E-70BC729D10C0}" type="slidenum">
              <a:rPr b="0" lang="en-US" sz="1600" spc="-1" strike="noStrike">
                <a:solidFill>
                  <a:srgbClr val="898989"/>
                </a:solidFill>
                <a:latin typeface="Calibri"/>
                <a:ea typeface="Calibri"/>
              </a:rPr>
              <a:t>&lt;number&gt;</a:t>
            </a:fld>
            <a:endParaRPr b="0" lang="en-US" sz="1600" spc="-1" strike="noStrike">
              <a:latin typeface="Times New Roman"/>
            </a:endParaRPr>
          </a:p>
        </p:txBody>
      </p:sp>
      <p:pic>
        <p:nvPicPr>
          <p:cNvPr id="532" name="Google Shape;565;g183da2ec2c1_0_1244" descr=""/>
          <p:cNvPicPr/>
          <p:nvPr/>
        </p:nvPicPr>
        <p:blipFill>
          <a:blip r:embed="rId4"/>
          <a:stretch/>
        </p:blipFill>
        <p:spPr>
          <a:xfrm>
            <a:off x="10064520" y="246600"/>
            <a:ext cx="1777680" cy="2058840"/>
          </a:xfrm>
          <a:prstGeom prst="rect">
            <a:avLst/>
          </a:prstGeom>
          <a:ln w="0">
            <a:noFill/>
          </a:ln>
        </p:spPr>
      </p:pic>
      <p:pic>
        <p:nvPicPr>
          <p:cNvPr id="533" name="Google Shape;566;g183da2ec2c1_0_1244" descr=""/>
          <p:cNvPicPr/>
          <p:nvPr/>
        </p:nvPicPr>
        <p:blipFill>
          <a:blip r:embed="rId5"/>
          <a:stretch/>
        </p:blipFill>
        <p:spPr>
          <a:xfrm>
            <a:off x="2561400" y="4100760"/>
            <a:ext cx="3532680" cy="2727720"/>
          </a:xfrm>
          <a:prstGeom prst="rect">
            <a:avLst/>
          </a:prstGeom>
          <a:ln w="0">
            <a:noFill/>
          </a:ln>
        </p:spPr>
      </p:pic>
      <p:pic>
        <p:nvPicPr>
          <p:cNvPr id="534" name="Google Shape;567;g183da2ec2c1_0_1244" descr=""/>
          <p:cNvPicPr/>
          <p:nvPr/>
        </p:nvPicPr>
        <p:blipFill>
          <a:blip r:embed="rId6"/>
          <a:stretch/>
        </p:blipFill>
        <p:spPr>
          <a:xfrm>
            <a:off x="5784120" y="4435200"/>
            <a:ext cx="2336040" cy="2058840"/>
          </a:xfrm>
          <a:prstGeom prst="rect">
            <a:avLst/>
          </a:prstGeom>
          <a:ln w="0">
            <a:noFill/>
          </a:ln>
        </p:spPr>
      </p:pic>
      <p:pic>
        <p:nvPicPr>
          <p:cNvPr id="535" name="Google Shape;568;g183da2ec2c1_0_1244" descr=""/>
          <p:cNvPicPr/>
          <p:nvPr/>
        </p:nvPicPr>
        <p:blipFill>
          <a:blip r:embed="rId7"/>
          <a:stretch/>
        </p:blipFill>
        <p:spPr>
          <a:xfrm>
            <a:off x="8105400" y="3931200"/>
            <a:ext cx="3861720" cy="20588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title"/>
          </p:nvPr>
        </p:nvSpPr>
        <p:spPr>
          <a:xfrm>
            <a:off x="188280" y="1827720"/>
            <a:ext cx="11584440" cy="846360"/>
          </a:xfrm>
          <a:prstGeom prst="rect">
            <a:avLst/>
          </a:prstGeom>
          <a:noFill/>
          <a:ln w="0">
            <a:noFill/>
          </a:ln>
        </p:spPr>
        <p:txBody>
          <a:bodyPr lIns="123120" rIns="123120" tIns="61560" bIns="61560" anchor="ctr">
            <a:noAutofit/>
          </a:bodyPr>
          <a:p>
            <a:pPr algn="ctr">
              <a:lnSpc>
                <a:spcPct val="100000"/>
              </a:lnSpc>
              <a:buNone/>
              <a:tabLst>
                <a:tab algn="l" pos="0"/>
              </a:tabLst>
            </a:pPr>
            <a:r>
              <a:rPr b="1" lang="en-US" sz="4800" spc="-1" strike="noStrike">
                <a:solidFill>
                  <a:srgbClr val="1872ad"/>
                </a:solidFill>
                <a:latin typeface="Calibri"/>
                <a:ea typeface="Calibri"/>
              </a:rPr>
              <a:t>THANK YOU</a:t>
            </a:r>
            <a:endParaRPr b="0" lang="en-US" sz="4800" spc="-1" strike="noStrike">
              <a:solidFill>
                <a:srgbClr val="000000"/>
              </a:solidFill>
              <a:latin typeface="Arial"/>
            </a:endParaRPr>
          </a:p>
        </p:txBody>
      </p:sp>
      <p:sp>
        <p:nvSpPr>
          <p:cNvPr id="537" name="PlaceHolder 2"/>
          <p:cNvSpPr>
            <a:spLocks noGrp="1"/>
          </p:cNvSpPr>
          <p:nvPr>
            <p:ph type="subTitle"/>
          </p:nvPr>
        </p:nvSpPr>
        <p:spPr>
          <a:xfrm>
            <a:off x="278280" y="2863800"/>
            <a:ext cx="9732240" cy="2970720"/>
          </a:xfrm>
          <a:prstGeom prst="rect">
            <a:avLst/>
          </a:prstGeom>
          <a:noFill/>
          <a:ln w="0">
            <a:noFill/>
          </a:ln>
        </p:spPr>
        <p:txBody>
          <a:bodyPr lIns="123120" rIns="123120" tIns="61560" bIns="61560" anchor="t">
            <a:noAutofit/>
          </a:bodyPr>
          <a:p>
            <a:pPr>
              <a:lnSpc>
                <a:spcPct val="100000"/>
              </a:lnSpc>
              <a:spcBef>
                <a:spcPts val="760"/>
              </a:spcBef>
              <a:buNone/>
              <a:tabLst>
                <a:tab algn="l" pos="0"/>
              </a:tabLst>
            </a:pPr>
            <a:r>
              <a:rPr b="1" lang="en-US" sz="2700" spc="-1" strike="noStrike">
                <a:solidFill>
                  <a:srgbClr val="888888"/>
                </a:solidFill>
                <a:latin typeface="Calibri"/>
                <a:ea typeface="Calibri"/>
              </a:rPr>
              <a:t>Credits</a:t>
            </a:r>
            <a:endParaRPr b="0" lang="en-US" sz="2700" spc="-1" strike="noStrike">
              <a:latin typeface="Arial"/>
            </a:endParaRPr>
          </a:p>
          <a:p>
            <a:pPr marL="457200" indent="-380880">
              <a:lnSpc>
                <a:spcPct val="100000"/>
              </a:lnSpc>
              <a:spcBef>
                <a:spcPts val="760"/>
              </a:spcBef>
              <a:buClr>
                <a:srgbClr val="888888"/>
              </a:buClr>
              <a:buFont typeface="Arial"/>
              <a:buChar char="●"/>
              <a:tabLst>
                <a:tab algn="l" pos="0"/>
              </a:tabLst>
            </a:pPr>
            <a:r>
              <a:rPr b="1" lang="en-US" sz="2400" spc="-1" strike="noStrike">
                <a:solidFill>
                  <a:srgbClr val="888888"/>
                </a:solidFill>
                <a:latin typeface="Calibri"/>
                <a:ea typeface="Calibri"/>
              </a:rPr>
              <a:t>LSST International Inkind Evaluation Committee</a:t>
            </a:r>
            <a:endParaRPr b="0" lang="en-US" sz="2400" spc="-1" strike="noStrike">
              <a:latin typeface="Arial"/>
            </a:endParaRPr>
          </a:p>
          <a:p>
            <a:pPr marL="457200" indent="-380880">
              <a:lnSpc>
                <a:spcPct val="100000"/>
              </a:lnSpc>
              <a:buClr>
                <a:srgbClr val="888888"/>
              </a:buClr>
              <a:buFont typeface="Arial"/>
              <a:buChar char="●"/>
              <a:tabLst>
                <a:tab algn="l" pos="0"/>
              </a:tabLst>
            </a:pPr>
            <a:r>
              <a:rPr b="1" lang="en-US" sz="2400" spc="-1" strike="noStrike">
                <a:solidFill>
                  <a:srgbClr val="888888"/>
                </a:solidFill>
                <a:latin typeface="Calibri"/>
                <a:ea typeface="Calibri"/>
              </a:rPr>
              <a:t>AGN SC, TVS SC </a:t>
            </a:r>
            <a:endParaRPr b="0" lang="en-US" sz="2400" spc="-1" strike="noStrike">
              <a:latin typeface="Arial"/>
            </a:endParaRPr>
          </a:p>
          <a:p>
            <a:pPr marL="457200" indent="-380880">
              <a:lnSpc>
                <a:spcPct val="100000"/>
              </a:lnSpc>
              <a:buClr>
                <a:srgbClr val="888888"/>
              </a:buClr>
              <a:buFont typeface="Arial"/>
              <a:buChar char="●"/>
              <a:tabLst>
                <a:tab algn="l" pos="0"/>
              </a:tabLst>
            </a:pPr>
            <a:r>
              <a:rPr b="1" lang="en-US" sz="2400" spc="-1" strike="noStrike">
                <a:solidFill>
                  <a:srgbClr val="888888"/>
                </a:solidFill>
                <a:latin typeface="Calibri"/>
                <a:ea typeface="Calibri"/>
              </a:rPr>
              <a:t>International program coordinator Aprajita Verma</a:t>
            </a:r>
            <a:endParaRPr b="0" lang="en-US" sz="2400" spc="-1" strike="noStrike">
              <a:latin typeface="Arial"/>
            </a:endParaRPr>
          </a:p>
          <a:p>
            <a:pPr marL="457200" indent="-380880">
              <a:lnSpc>
                <a:spcPct val="100000"/>
              </a:lnSpc>
              <a:buClr>
                <a:srgbClr val="888888"/>
              </a:buClr>
              <a:buFont typeface="Arial"/>
              <a:buChar char="●"/>
              <a:tabLst>
                <a:tab algn="l" pos="0"/>
              </a:tabLst>
            </a:pPr>
            <a:r>
              <a:rPr b="1" lang="en-US" sz="2400" spc="-1" strike="noStrike">
                <a:solidFill>
                  <a:srgbClr val="888888"/>
                </a:solidFill>
                <a:latin typeface="Calibri"/>
                <a:ea typeface="Calibri"/>
              </a:rPr>
              <a:t>SCs contacts: S. Hoenig, P. Coppi,  F. Bianco, R. Street</a:t>
            </a:r>
            <a:endParaRPr b="0" lang="en-US" sz="2400" spc="-1" strike="noStrike">
              <a:latin typeface="Arial"/>
            </a:endParaRPr>
          </a:p>
          <a:p>
            <a:pPr marL="457200" indent="-380880">
              <a:lnSpc>
                <a:spcPct val="100000"/>
              </a:lnSpc>
              <a:buClr>
                <a:srgbClr val="888888"/>
              </a:buClr>
              <a:buFont typeface="Arial"/>
              <a:buChar char="●"/>
              <a:tabLst>
                <a:tab algn="l" pos="0"/>
              </a:tabLst>
            </a:pPr>
            <a:r>
              <a:rPr b="1" lang="en-US" sz="2400" spc="-1" strike="noStrike">
                <a:solidFill>
                  <a:srgbClr val="888888"/>
                </a:solidFill>
                <a:latin typeface="Calibri"/>
                <a:ea typeface="Calibri"/>
              </a:rPr>
              <a:t>LINCC</a:t>
            </a:r>
            <a:endParaRPr b="0" lang="en-US" sz="2400" spc="-1" strike="noStrike">
              <a:latin typeface="Arial"/>
            </a:endParaRPr>
          </a:p>
          <a:p>
            <a:pPr marL="457200" indent="-380880">
              <a:lnSpc>
                <a:spcPct val="100000"/>
              </a:lnSpc>
              <a:buClr>
                <a:srgbClr val="888888"/>
              </a:buClr>
              <a:buFont typeface="Arial"/>
              <a:buChar char="●"/>
              <a:tabLst>
                <a:tab algn="l" pos="0"/>
              </a:tabLst>
            </a:pPr>
            <a:r>
              <a:rPr b="1" lang="en-US" sz="2400" spc="-1" strike="noStrike">
                <a:solidFill>
                  <a:srgbClr val="888888"/>
                </a:solidFill>
                <a:latin typeface="Calibri"/>
                <a:ea typeface="Calibri"/>
              </a:rPr>
              <a:t>CPG (lead L. Palaversa), POL-NCB-S6 (lead B. Czerny) </a:t>
            </a:r>
            <a:endParaRPr b="0" lang="en-US" sz="2400" spc="-1" strike="noStrike">
              <a:latin typeface="Arial"/>
            </a:endParaRPr>
          </a:p>
          <a:p>
            <a:pPr marL="457200" indent="-380880">
              <a:lnSpc>
                <a:spcPct val="100000"/>
              </a:lnSpc>
              <a:buClr>
                <a:srgbClr val="888888"/>
              </a:buClr>
              <a:buFont typeface="Arial"/>
              <a:buChar char="●"/>
              <a:tabLst>
                <a:tab algn="l" pos="0"/>
              </a:tabLst>
            </a:pPr>
            <a:r>
              <a:rPr b="1" lang="en-US" sz="2400" spc="-1" strike="noStrike">
                <a:solidFill>
                  <a:srgbClr val="888888"/>
                </a:solidFill>
                <a:latin typeface="Calibri"/>
                <a:ea typeface="Calibri"/>
              </a:rPr>
              <a:t>LSSTC Enabling Science</a:t>
            </a:r>
            <a:endParaRPr b="0" lang="en-US" sz="2400" spc="-1" strike="noStrike">
              <a:latin typeface="Arial"/>
            </a:endParaRPr>
          </a:p>
          <a:p>
            <a:pPr marL="457200" indent="-380880">
              <a:lnSpc>
                <a:spcPct val="100000"/>
              </a:lnSpc>
              <a:buClr>
                <a:srgbClr val="888888"/>
              </a:buClr>
              <a:buFont typeface="Arial"/>
              <a:buChar char="●"/>
              <a:tabLst>
                <a:tab algn="l" pos="0"/>
              </a:tabLst>
            </a:pPr>
            <a:r>
              <a:rPr b="1" lang="en-US" sz="2400" spc="-1" strike="noStrike">
                <a:solidFill>
                  <a:srgbClr val="888888"/>
                </a:solidFill>
                <a:latin typeface="Calibri"/>
                <a:ea typeface="Calibri"/>
              </a:rPr>
              <a:t>Heising Simons Foundation</a:t>
            </a:r>
            <a:endParaRPr b="0" lang="en-US" sz="2400" spc="-1" strike="noStrike">
              <a:latin typeface="Arial"/>
            </a:endParaRPr>
          </a:p>
          <a:p>
            <a:pPr algn="ctr">
              <a:lnSpc>
                <a:spcPct val="100000"/>
              </a:lnSpc>
              <a:spcBef>
                <a:spcPts val="760"/>
              </a:spcBef>
              <a:buNone/>
              <a:tabLst>
                <a:tab algn="l" pos="0"/>
              </a:tabLst>
            </a:pPr>
            <a:endParaRPr b="0" lang="en-US" sz="2400" spc="-1" strike="noStrike">
              <a:latin typeface="Arial"/>
            </a:endParaRPr>
          </a:p>
        </p:txBody>
      </p:sp>
      <p:sp>
        <p:nvSpPr>
          <p:cNvPr id="538" name="Google Shape;576;gf4970e4e56_0_22"/>
          <p:cNvSpPr/>
          <p:nvPr/>
        </p:nvSpPr>
        <p:spPr>
          <a:xfrm>
            <a:off x="974520" y="107640"/>
            <a:ext cx="11812320" cy="15541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2100" spc="-1" strike="noStrike">
                <a:solidFill>
                  <a:srgbClr val="6d9eeb"/>
                </a:solidFill>
                <a:latin typeface="Calibri"/>
                <a:ea typeface="Calibri"/>
              </a:rPr>
              <a:t>SER-SAG VALUES YOUR OPINION- WE ARE AN EMAIL (E)/ SLACK MESSAGE (S) AWAY:</a:t>
            </a:r>
            <a:endParaRPr b="0" lang="en-US" sz="2100" spc="-1" strike="noStrike">
              <a:latin typeface="Arial"/>
            </a:endParaRPr>
          </a:p>
          <a:p>
            <a:pPr>
              <a:lnSpc>
                <a:spcPct val="100000"/>
              </a:lnSpc>
              <a:buNone/>
              <a:tabLst>
                <a:tab algn="l" pos="0"/>
              </a:tabLst>
            </a:pPr>
            <a:endParaRPr b="0" lang="en-US" sz="1300" spc="-1" strike="noStrike">
              <a:latin typeface="Arial"/>
            </a:endParaRPr>
          </a:p>
          <a:p>
            <a:pPr>
              <a:lnSpc>
                <a:spcPct val="100000"/>
              </a:lnSpc>
              <a:buNone/>
              <a:tabLst>
                <a:tab algn="l" pos="0"/>
              </a:tabLst>
            </a:pPr>
            <a:r>
              <a:rPr b="0" lang="en-US" sz="1700" spc="-1" strike="noStrike">
                <a:solidFill>
                  <a:srgbClr val="000000"/>
                </a:solidFill>
                <a:latin typeface="Calibri"/>
                <a:ea typeface="Calibri"/>
              </a:rPr>
              <a:t>Andjelka Kovačević (E:</a:t>
            </a:r>
            <a:r>
              <a:rPr b="1" lang="en-US" sz="1700" spc="-1" strike="noStrike">
                <a:solidFill>
                  <a:srgbClr val="000000"/>
                </a:solidFill>
                <a:latin typeface="Calibri"/>
                <a:ea typeface="Calibri"/>
              </a:rPr>
              <a:t> </a:t>
            </a:r>
            <a:r>
              <a:rPr b="1" lang="en-US" sz="1700" spc="-1" strike="noStrike" u="sng">
                <a:solidFill>
                  <a:srgbClr val="3c78d8"/>
                </a:solidFill>
                <a:uFillTx/>
                <a:latin typeface="Calibri"/>
                <a:ea typeface="Calibri"/>
                <a:hlinkClick r:id="rId1"/>
              </a:rPr>
              <a:t>andjelka@math.rs</a:t>
            </a:r>
            <a:r>
              <a:rPr b="0" lang="en-US" sz="1700" spc="-1" strike="noStrike">
                <a:solidFill>
                  <a:srgbClr val="000000"/>
                </a:solidFill>
                <a:latin typeface="Calibri"/>
                <a:ea typeface="Calibri"/>
              </a:rPr>
              <a:t>, S: </a:t>
            </a:r>
            <a:r>
              <a:rPr b="1" lang="en-US" sz="1700" spc="-1" strike="noStrike">
                <a:solidFill>
                  <a:srgbClr val="3c78d8"/>
                </a:solidFill>
                <a:latin typeface="Calibri"/>
                <a:ea typeface="Calibri"/>
              </a:rPr>
              <a:t>@Andjelka Kovacevic</a:t>
            </a:r>
            <a:r>
              <a:rPr b="1" lang="en-US" sz="1700" spc="-1" strike="noStrike">
                <a:solidFill>
                  <a:srgbClr val="000000"/>
                </a:solidFill>
                <a:latin typeface="Calibri"/>
                <a:ea typeface="Calibri"/>
              </a:rPr>
              <a:t>)</a:t>
            </a:r>
            <a:r>
              <a:rPr b="0" lang="en-US" sz="1700" spc="-1" strike="noStrike">
                <a:solidFill>
                  <a:srgbClr val="000000"/>
                </a:solidFill>
                <a:latin typeface="Calibri"/>
                <a:ea typeface="Calibri"/>
              </a:rPr>
              <a:t> ;  Dragana Ilić (E: </a:t>
            </a:r>
            <a:r>
              <a:rPr b="1" lang="en-US" sz="1700" spc="-1" strike="noStrike" u="sng">
                <a:solidFill>
                  <a:srgbClr val="3c78d8"/>
                </a:solidFill>
                <a:uFillTx/>
                <a:latin typeface="Calibri"/>
                <a:ea typeface="Calibri"/>
                <a:hlinkClick r:id="rId2"/>
              </a:rPr>
              <a:t>dragana@math.rs</a:t>
            </a:r>
            <a:r>
              <a:rPr b="0" lang="en-US" sz="1700" spc="-1" strike="noStrike">
                <a:solidFill>
                  <a:srgbClr val="000000"/>
                </a:solidFill>
                <a:latin typeface="Calibri"/>
                <a:ea typeface="Calibri"/>
              </a:rPr>
              <a:t>, S: </a:t>
            </a:r>
            <a:r>
              <a:rPr b="1" lang="en-US" sz="1700" spc="-1" strike="noStrike">
                <a:solidFill>
                  <a:srgbClr val="3c78d8"/>
                </a:solidFill>
                <a:latin typeface="Calibri"/>
                <a:ea typeface="Calibri"/>
              </a:rPr>
              <a:t>@Dragana Ilic</a:t>
            </a:r>
            <a:r>
              <a:rPr b="0" lang="en-US" sz="1700" spc="-1" strike="noStrike">
                <a:solidFill>
                  <a:srgbClr val="000000"/>
                </a:solidFill>
                <a:latin typeface="Calibri"/>
                <a:ea typeface="Calibri"/>
              </a:rPr>
              <a:t>)</a:t>
            </a:r>
            <a:r>
              <a:rPr b="0" lang="en-US" sz="1800" spc="-1" strike="noStrike">
                <a:solidFill>
                  <a:srgbClr val="000000"/>
                </a:solidFill>
                <a:latin typeface="Calibri"/>
                <a:ea typeface="Calibri"/>
              </a:rPr>
              <a:t> </a:t>
            </a:r>
            <a:endParaRPr b="0" lang="en-US" sz="1800" spc="-1" strike="noStrike">
              <a:latin typeface="Arial"/>
            </a:endParaRPr>
          </a:p>
        </p:txBody>
      </p:sp>
      <p:sp>
        <p:nvSpPr>
          <p:cNvPr id="539" name="Google Shape;577;gf4970e4e56_0_22"/>
          <p:cNvSpPr/>
          <p:nvPr/>
        </p:nvSpPr>
        <p:spPr>
          <a:xfrm>
            <a:off x="1067400" y="1258200"/>
            <a:ext cx="10626480" cy="11120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2100" spc="-1" strike="noStrike">
                <a:solidFill>
                  <a:srgbClr val="6d9eeb"/>
                </a:solidFill>
                <a:latin typeface="Calibri"/>
                <a:ea typeface="Calibri"/>
              </a:rPr>
              <a:t>OR  PLEASE FILL IN OUR GOOGLE FORM:    </a:t>
            </a:r>
            <a:r>
              <a:rPr b="1" lang="en-US" sz="1700" spc="-1" strike="noStrike">
                <a:solidFill>
                  <a:srgbClr val="6d9eeb"/>
                </a:solidFill>
                <a:latin typeface="Calibri"/>
                <a:ea typeface="Calibri"/>
              </a:rPr>
              <a:t> </a:t>
            </a:r>
            <a:r>
              <a:rPr b="1" lang="en-US" sz="1800" spc="-1" strike="noStrike">
                <a:solidFill>
                  <a:srgbClr val="6d9eeb"/>
                </a:solidFill>
                <a:latin typeface="Calibri"/>
                <a:ea typeface="Calibri"/>
              </a:rPr>
              <a:t> </a:t>
            </a:r>
            <a:r>
              <a:rPr b="1" lang="en-US" sz="1800" spc="-1" strike="noStrike" u="sng">
                <a:solidFill>
                  <a:srgbClr val="3c78d8"/>
                </a:solidFill>
                <a:highlight>
                  <a:srgbClr val="ffffff"/>
                </a:highlight>
                <a:uFillTx/>
                <a:latin typeface="Calibri"/>
                <a:ea typeface="Calibri"/>
                <a:hlinkClick r:id="rId3"/>
              </a:rPr>
              <a:t>https://forms.gle/SstDis1t5KJiMFrY6</a:t>
            </a:r>
            <a:endParaRPr b="0" lang="en-US" sz="1800" spc="-1" strike="noStrike">
              <a:latin typeface="Arial"/>
            </a:endParaRPr>
          </a:p>
          <a:p>
            <a:pPr>
              <a:lnSpc>
                <a:spcPct val="100000"/>
              </a:lnSpc>
              <a:buNone/>
              <a:tabLst>
                <a:tab algn="l" pos="0"/>
              </a:tabLst>
            </a:pPr>
            <a:endParaRPr b="0" lang="en-US" sz="2200" spc="-1" strike="noStrike">
              <a:latin typeface="Arial"/>
            </a:endParaRPr>
          </a:p>
        </p:txBody>
      </p:sp>
      <p:pic>
        <p:nvPicPr>
          <p:cNvPr id="540" name="Google Shape;578;gf4970e4e56_0_22" descr=""/>
          <p:cNvPicPr/>
          <p:nvPr/>
        </p:nvPicPr>
        <p:blipFill>
          <a:blip r:embed="rId4"/>
          <a:stretch/>
        </p:blipFill>
        <p:spPr>
          <a:xfrm>
            <a:off x="7958880" y="2950200"/>
            <a:ext cx="4041360" cy="3004560"/>
          </a:xfrm>
          <a:prstGeom prst="rect">
            <a:avLst/>
          </a:prstGeom>
          <a:ln w="0">
            <a:noFill/>
          </a:ln>
        </p:spPr>
      </p:pic>
      <p:sp>
        <p:nvSpPr>
          <p:cNvPr id="541" name="Google Shape;579;gf4970e4e56_0_22"/>
          <p:cNvSpPr/>
          <p:nvPr/>
        </p:nvSpPr>
        <p:spPr>
          <a:xfrm>
            <a:off x="8109360" y="6024600"/>
            <a:ext cx="889632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SER-SAG Team Mascot</a:t>
            </a:r>
            <a:endParaRPr b="0" lang="en-US" sz="1400" spc="-1" strike="noStrike">
              <a:latin typeface="Arial"/>
            </a:endParaRPr>
          </a:p>
        </p:txBody>
      </p:sp>
      <p:sp>
        <p:nvSpPr>
          <p:cNvPr id="542" name="Google Shape;580;gf4970e4e56_0_22"/>
          <p:cNvSpPr/>
          <p:nvPr/>
        </p:nvSpPr>
        <p:spPr>
          <a:xfrm>
            <a:off x="1251360" y="2602440"/>
            <a:ext cx="540360" cy="543240"/>
          </a:xfrm>
          <a:prstGeom prst="star4">
            <a:avLst>
              <a:gd name="adj" fmla="val 12500"/>
            </a:avLst>
          </a:prstGeom>
          <a:solidFill>
            <a:srgbClr val="ea9999"/>
          </a:solidFill>
          <a:ln w="9525">
            <a:solidFill>
              <a:srgbClr val="1f497d"/>
            </a:solidFill>
            <a:round/>
          </a:ln>
        </p:spPr>
        <p:style>
          <a:lnRef idx="0"/>
          <a:fillRef idx="0"/>
          <a:effectRef idx="0"/>
          <a:fontRef idx="minor"/>
        </p:style>
      </p:sp>
      <p:sp>
        <p:nvSpPr>
          <p:cNvPr id="543" name="Google Shape;581;gf4970e4e56_0_22"/>
          <p:cNvSpPr/>
          <p:nvPr/>
        </p:nvSpPr>
        <p:spPr>
          <a:xfrm>
            <a:off x="1687320" y="2549880"/>
            <a:ext cx="370440" cy="399960"/>
          </a:xfrm>
          <a:prstGeom prst="star4">
            <a:avLst>
              <a:gd name="adj" fmla="val 12500"/>
            </a:avLst>
          </a:prstGeom>
          <a:solidFill>
            <a:srgbClr val="f4cccc"/>
          </a:solidFill>
          <a:ln w="9525">
            <a:solidFill>
              <a:srgbClr val="1f497d"/>
            </a:solidFill>
            <a:round/>
          </a:ln>
        </p:spPr>
        <p:style>
          <a:lnRef idx="0"/>
          <a:fillRef idx="0"/>
          <a:effectRef idx="0"/>
          <a:fontRef idx="minor"/>
        </p:style>
      </p:sp>
      <p:sp>
        <p:nvSpPr>
          <p:cNvPr id="544" name="Google Shape;582;gf4970e4e56_0_22"/>
          <p:cNvSpPr/>
          <p:nvPr/>
        </p:nvSpPr>
        <p:spPr>
          <a:xfrm>
            <a:off x="604080" y="1258200"/>
            <a:ext cx="463320" cy="543240"/>
          </a:xfrm>
          <a:prstGeom prst="chevron">
            <a:avLst>
              <a:gd name="adj" fmla="val 50000"/>
            </a:avLst>
          </a:prstGeom>
          <a:solidFill>
            <a:srgbClr val="ea9999"/>
          </a:solidFill>
          <a:ln w="9525">
            <a:solidFill>
              <a:srgbClr val="1f497d"/>
            </a:solidFill>
            <a:round/>
          </a:ln>
        </p:spPr>
        <p:style>
          <a:lnRef idx="0"/>
          <a:fillRef idx="0"/>
          <a:effectRef idx="0"/>
          <a:fontRef idx="minor"/>
        </p:style>
      </p:sp>
      <p:sp>
        <p:nvSpPr>
          <p:cNvPr id="545" name="Google Shape;583;gf4970e4e56_0_22"/>
          <p:cNvSpPr/>
          <p:nvPr/>
        </p:nvSpPr>
        <p:spPr>
          <a:xfrm>
            <a:off x="278280" y="1258200"/>
            <a:ext cx="463320" cy="543240"/>
          </a:xfrm>
          <a:prstGeom prst="chevron">
            <a:avLst>
              <a:gd name="adj" fmla="val 50000"/>
            </a:avLst>
          </a:prstGeom>
          <a:solidFill>
            <a:srgbClr val="f4cccc"/>
          </a:solidFill>
          <a:ln w="9525">
            <a:solidFill>
              <a:srgbClr val="1f497d"/>
            </a:solidFill>
            <a:round/>
          </a:ln>
        </p:spPr>
        <p:style>
          <a:lnRef idx="0"/>
          <a:fillRef idx="0"/>
          <a:effectRef idx="0"/>
          <a:fontRef idx="minor"/>
        </p:style>
      </p:sp>
      <p:sp>
        <p:nvSpPr>
          <p:cNvPr id="546" name="Google Shape;584;gf4970e4e56_0_22"/>
          <p:cNvSpPr/>
          <p:nvPr/>
        </p:nvSpPr>
        <p:spPr>
          <a:xfrm>
            <a:off x="188280" y="189360"/>
            <a:ext cx="463320" cy="543240"/>
          </a:xfrm>
          <a:prstGeom prst="chevron">
            <a:avLst>
              <a:gd name="adj" fmla="val 50000"/>
            </a:avLst>
          </a:prstGeom>
          <a:solidFill>
            <a:srgbClr val="f4cccc"/>
          </a:solidFill>
          <a:ln w="9525">
            <a:solidFill>
              <a:srgbClr val="1f497d"/>
            </a:solidFill>
            <a:round/>
          </a:ln>
        </p:spPr>
        <p:style>
          <a:lnRef idx="0"/>
          <a:fillRef idx="0"/>
          <a:effectRef idx="0"/>
          <a:fontRef idx="minor"/>
        </p:style>
      </p:sp>
      <p:sp>
        <p:nvSpPr>
          <p:cNvPr id="547" name="Google Shape;585;gf4970e4e56_0_22"/>
          <p:cNvSpPr/>
          <p:nvPr/>
        </p:nvSpPr>
        <p:spPr>
          <a:xfrm>
            <a:off x="511200" y="189360"/>
            <a:ext cx="463320" cy="543240"/>
          </a:xfrm>
          <a:prstGeom prst="chevron">
            <a:avLst>
              <a:gd name="adj" fmla="val 50000"/>
            </a:avLst>
          </a:prstGeom>
          <a:solidFill>
            <a:srgbClr val="ea9999"/>
          </a:solidFill>
          <a:ln w="9525">
            <a:solidFill>
              <a:srgbClr val="1f497d"/>
            </a:solidFill>
            <a:round/>
          </a:ln>
        </p:spPr>
        <p:style>
          <a:lnRef idx="0"/>
          <a:fillRef idx="0"/>
          <a:effectRef idx="0"/>
          <a:fontRef idx="minor"/>
        </p:style>
      </p:sp>
      <p:sp>
        <p:nvSpPr>
          <p:cNvPr id="548" name="Google Shape;586;gf4970e4e56_0_22"/>
          <p:cNvSpPr/>
          <p:nvPr/>
        </p:nvSpPr>
        <p:spPr>
          <a:xfrm>
            <a:off x="188280" y="6348960"/>
            <a:ext cx="11812320" cy="784440"/>
          </a:xfrm>
          <a:prstGeom prst="rect">
            <a:avLst/>
          </a:prstGeom>
          <a:noFill/>
          <a:ln w="0">
            <a:noFill/>
          </a:ln>
        </p:spPr>
        <p:style>
          <a:lnRef idx="0"/>
          <a:fillRef idx="0"/>
          <a:effectRef idx="0"/>
          <a:fontRef idx="minor"/>
        </p:style>
        <p:txBody>
          <a:bodyPr tIns="91440" bIns="91440" anchor="t">
            <a:spAutoFit/>
          </a:bodyPr>
          <a:p>
            <a:pPr algn="r">
              <a:lnSpc>
                <a:spcPct val="100000"/>
              </a:lnSpc>
              <a:buNone/>
              <a:tabLst>
                <a:tab algn="l" pos="0"/>
              </a:tabLst>
            </a:pPr>
            <a:r>
              <a:rPr b="1" lang="en-US" sz="2100" spc="-1" strike="noStrike">
                <a:solidFill>
                  <a:srgbClr val="000000"/>
                </a:solidFill>
                <a:latin typeface="Calibri"/>
                <a:ea typeface="Calibri"/>
              </a:rPr>
              <a:t>YOU ARE WELCOME TO VISIT AND CONTACT US — SER SAG TEAM </a:t>
            </a:r>
            <a:r>
              <a:rPr b="1" lang="en-US" sz="1850" spc="-1" strike="noStrike">
                <a:solidFill>
                  <a:srgbClr val="0000ff"/>
                </a:solidFill>
                <a:highlight>
                  <a:srgbClr val="ffffff"/>
                </a:highlight>
                <a:latin typeface="Arial"/>
                <a:ea typeface="Arial"/>
                <a:hlinkClick r:id="rId5"/>
              </a:rPr>
              <a:t>https://github.com/LSST-sersag</a:t>
            </a:r>
            <a:endParaRPr b="0" lang="en-US" sz="185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p:nvPr>
        </p:nvSpPr>
        <p:spPr>
          <a:xfrm>
            <a:off x="833400" y="1551240"/>
            <a:ext cx="10574640" cy="4764240"/>
          </a:xfrm>
          <a:prstGeom prst="rect">
            <a:avLst/>
          </a:prstGeom>
          <a:noFill/>
          <a:ln w="0">
            <a:noFill/>
          </a:ln>
        </p:spPr>
        <p:txBody>
          <a:bodyPr lIns="123120" rIns="123120" tIns="61560" bIns="61560" anchor="t">
            <a:noAutofit/>
          </a:bodyPr>
          <a:p>
            <a:pPr>
              <a:lnSpc>
                <a:spcPct val="100000"/>
              </a:lnSpc>
              <a:buNone/>
              <a:tabLst>
                <a:tab algn="l" pos="0"/>
              </a:tabLst>
            </a:pPr>
            <a:r>
              <a:rPr b="1" lang="en-US" sz="1600" spc="-1" strike="noStrike">
                <a:solidFill>
                  <a:srgbClr val="000000"/>
                </a:solidFill>
                <a:latin typeface="Calibri"/>
                <a:ea typeface="Calibri"/>
              </a:rPr>
              <a:t>UNDER THE HOOD CNP MODELING   @ </a:t>
            </a:r>
            <a:r>
              <a:rPr b="1" lang="en-US" sz="1600" spc="-1" strike="noStrike" u="sng">
                <a:solidFill>
                  <a:srgbClr val="0000ff"/>
                </a:solidFill>
                <a:uFillTx/>
                <a:latin typeface="Calibri"/>
                <a:ea typeface="Calibri"/>
                <a:hlinkClick r:id="rId1"/>
              </a:rPr>
              <a:t>https://github.com/LSST-sersag/cnp_agn/</a:t>
            </a:r>
            <a:endParaRPr b="0" lang="en-US" sz="1600" spc="-1" strike="noStrike">
              <a:solidFill>
                <a:srgbClr val="000000"/>
              </a:solidFill>
              <a:latin typeface="Arial"/>
            </a:endParaRPr>
          </a:p>
          <a:p>
            <a:pPr>
              <a:lnSpc>
                <a:spcPct val="100000"/>
              </a:lnSpc>
              <a:buNone/>
              <a:tabLst>
                <a:tab algn="l" pos="0"/>
              </a:tabLst>
            </a:pPr>
            <a:endParaRPr b="0" lang="en-US" sz="1600" spc="-1" strike="noStrike">
              <a:solidFill>
                <a:srgbClr val="000000"/>
              </a:solidFill>
              <a:latin typeface="Arial"/>
            </a:endParaRPr>
          </a:p>
          <a:p>
            <a:pPr marL="457200" indent="-317520">
              <a:lnSpc>
                <a:spcPct val="146000"/>
              </a:lnSpc>
              <a:buClr>
                <a:srgbClr val="000000"/>
              </a:buClr>
              <a:buFont typeface="Calibri"/>
              <a:buChar char="●"/>
              <a:tabLst>
                <a:tab algn="l" pos="0"/>
              </a:tabLst>
            </a:pPr>
            <a:r>
              <a:rPr b="1" lang="en-US" sz="1550" spc="-1" strike="noStrike" u="sng">
                <a:solidFill>
                  <a:srgbClr val="0000ff"/>
                </a:solidFill>
                <a:highlight>
                  <a:srgbClr val="ffffff"/>
                </a:highlight>
                <a:uFillTx/>
                <a:latin typeface="Calibri"/>
                <a:ea typeface="Calibri"/>
                <a:hlinkClick r:id="rId2"/>
              </a:rPr>
              <a:t>CNP_ARCHITECTURE.ipynb</a:t>
            </a:r>
            <a:r>
              <a:rPr b="1" lang="en-US" sz="1550" spc="-1" strike="noStrike">
                <a:solidFill>
                  <a:srgbClr val="1d1c1d"/>
                </a:solidFill>
                <a:highlight>
                  <a:srgbClr val="ffffff"/>
                </a:highlight>
                <a:latin typeface="Calibri"/>
                <a:ea typeface="Calibri"/>
              </a:rPr>
              <a:t> </a:t>
            </a:r>
            <a:r>
              <a:rPr b="0" lang="en-US" sz="1550" spc="-1" strike="noStrike">
                <a:solidFill>
                  <a:srgbClr val="1d1c1d"/>
                </a:solidFill>
                <a:highlight>
                  <a:srgbClr val="ffffff"/>
                </a:highlight>
                <a:latin typeface="Calibri"/>
                <a:ea typeface="Calibri"/>
              </a:rPr>
              <a:t>-model architecture </a:t>
            </a:r>
            <a:r>
              <a:rPr b="0" lang="en-US" sz="1400" spc="-1" strike="noStrike">
                <a:solidFill>
                  <a:srgbClr val="1d1c1d"/>
                </a:solidFill>
                <a:highlight>
                  <a:srgbClr val="ffffff"/>
                </a:highlight>
                <a:latin typeface="Calibri"/>
                <a:ea typeface="Calibri"/>
              </a:rPr>
              <a:t> </a:t>
            </a:r>
            <a:endParaRPr b="0" lang="en-US" sz="1400" spc="-1" strike="noStrike">
              <a:solidFill>
                <a:srgbClr val="000000"/>
              </a:solidFill>
              <a:latin typeface="Arial"/>
            </a:endParaRPr>
          </a:p>
          <a:p>
            <a:pPr marL="457200" indent="-326880">
              <a:lnSpc>
                <a:spcPct val="146000"/>
              </a:lnSpc>
              <a:buClr>
                <a:srgbClr val="000000"/>
              </a:buClr>
              <a:buFont typeface="Calibri"/>
              <a:buChar char="●"/>
              <a:tabLst>
                <a:tab algn="l" pos="0"/>
              </a:tabLst>
            </a:pPr>
            <a:r>
              <a:rPr b="1" lang="en-US" sz="1550" spc="-1" strike="noStrike" u="sng">
                <a:solidFill>
                  <a:srgbClr val="0000ff"/>
                </a:solidFill>
                <a:highlight>
                  <a:srgbClr val="ffffff"/>
                </a:highlight>
                <a:uFillTx/>
                <a:latin typeface="Calibri"/>
                <a:ea typeface="Calibri"/>
                <a:hlinkClick r:id="rId3"/>
              </a:rPr>
              <a:t>CNP_DATASETCLASS.ipynb</a:t>
            </a:r>
            <a:r>
              <a:rPr b="0" lang="en-US" sz="1550" spc="-1" strike="noStrike">
                <a:solidFill>
                  <a:srgbClr val="1d1c1d"/>
                </a:solidFill>
                <a:highlight>
                  <a:srgbClr val="ffffff"/>
                </a:highlight>
                <a:latin typeface="Calibri"/>
                <a:ea typeface="Calibri"/>
              </a:rPr>
              <a:t>- definition of  dataset class   and  collate function</a:t>
            </a:r>
            <a:endParaRPr b="0" lang="en-US" sz="1550" spc="-1" strike="noStrike">
              <a:solidFill>
                <a:srgbClr val="000000"/>
              </a:solidFill>
              <a:latin typeface="Arial"/>
            </a:endParaRPr>
          </a:p>
          <a:p>
            <a:pPr marL="457200" indent="-326880">
              <a:lnSpc>
                <a:spcPct val="146000"/>
              </a:lnSpc>
              <a:buClr>
                <a:srgbClr val="000000"/>
              </a:buClr>
              <a:buFont typeface="Calibri"/>
              <a:buChar char="●"/>
              <a:tabLst>
                <a:tab algn="l" pos="0"/>
              </a:tabLst>
            </a:pPr>
            <a:r>
              <a:rPr b="1" lang="en-US" sz="1550" spc="-1" strike="noStrike" u="sng">
                <a:solidFill>
                  <a:srgbClr val="0000ff"/>
                </a:solidFill>
                <a:highlight>
                  <a:srgbClr val="ffffff"/>
                </a:highlight>
                <a:uFillTx/>
                <a:latin typeface="Calibri"/>
                <a:ea typeface="Calibri"/>
                <a:hlinkClick r:id="rId4"/>
              </a:rPr>
              <a:t>CNP_METRICS.ipynb</a:t>
            </a:r>
            <a:r>
              <a:rPr b="0" lang="en-US" sz="1550" spc="-1" strike="noStrike">
                <a:solidFill>
                  <a:srgbClr val="1d1c1d"/>
                </a:solidFill>
                <a:highlight>
                  <a:srgbClr val="ffffff"/>
                </a:highlight>
                <a:latin typeface="Calibri"/>
                <a:ea typeface="Calibri"/>
              </a:rPr>
              <a:t>- metrics: log prob loss i mse</a:t>
            </a:r>
            <a:endParaRPr b="0" lang="en-US" sz="1550" spc="-1" strike="noStrike">
              <a:solidFill>
                <a:srgbClr val="000000"/>
              </a:solidFill>
              <a:latin typeface="Arial"/>
            </a:endParaRPr>
          </a:p>
          <a:p>
            <a:pPr marL="457200" indent="-326880">
              <a:lnSpc>
                <a:spcPct val="100000"/>
              </a:lnSpc>
              <a:buClr>
                <a:srgbClr val="000000"/>
              </a:buClr>
              <a:buFont typeface="Calibri"/>
              <a:buChar char="●"/>
              <a:tabLst>
                <a:tab algn="l" pos="0"/>
              </a:tabLst>
            </a:pPr>
            <a:r>
              <a:rPr b="1" lang="en-US" sz="1550" spc="-1" strike="noStrike" u="sng">
                <a:solidFill>
                  <a:srgbClr val="0000ff"/>
                </a:solidFill>
                <a:highlight>
                  <a:srgbClr val="ffffff"/>
                </a:highlight>
                <a:uFillTx/>
                <a:latin typeface="Calibri"/>
                <a:ea typeface="Calibri"/>
                <a:hlinkClick r:id="rId5"/>
              </a:rPr>
              <a:t>CNP_TRAINING.ipynb</a:t>
            </a:r>
            <a:r>
              <a:rPr b="0" lang="en-US" sz="1550" spc="-1" strike="noStrike">
                <a:solidFill>
                  <a:srgbClr val="1d1c1d"/>
                </a:solidFill>
                <a:highlight>
                  <a:srgbClr val="ffffff"/>
                </a:highlight>
                <a:latin typeface="Calibri"/>
                <a:ea typeface="Calibri"/>
              </a:rPr>
              <a:t> -training  and calculation of   trening and  validation loss, </a:t>
            </a:r>
            <a:endParaRPr b="0" lang="en-US" sz="1550" spc="-1" strike="noStrike">
              <a:solidFill>
                <a:srgbClr val="000000"/>
              </a:solidFill>
              <a:latin typeface="Arial"/>
            </a:endParaRPr>
          </a:p>
          <a:p>
            <a:pPr marL="457200">
              <a:lnSpc>
                <a:spcPct val="100000"/>
              </a:lnSpc>
              <a:buNone/>
              <a:tabLst>
                <a:tab algn="l" pos="0"/>
              </a:tabLst>
            </a:pPr>
            <a:r>
              <a:rPr b="0" lang="en-US" sz="1550" spc="-1" strike="noStrike">
                <a:solidFill>
                  <a:srgbClr val="1d1c1d"/>
                </a:solidFill>
                <a:highlight>
                  <a:srgbClr val="ffffff"/>
                </a:highlight>
                <a:latin typeface="Calibri"/>
                <a:ea typeface="Calibri"/>
              </a:rPr>
              <a:t>                                          </a:t>
            </a:r>
            <a:r>
              <a:rPr b="0" lang="en-US" sz="1550" spc="-1" strike="noStrike">
                <a:solidFill>
                  <a:srgbClr val="1d1c1d"/>
                </a:solidFill>
                <a:highlight>
                  <a:srgbClr val="ffffff"/>
                </a:highlight>
                <a:latin typeface="Calibri"/>
                <a:ea typeface="Calibri"/>
              </a:rPr>
              <a:t>and  saving model in output/cnp_model.pth</a:t>
            </a:r>
            <a:endParaRPr b="0" lang="en-US" sz="1550" spc="-1" strike="noStrike">
              <a:solidFill>
                <a:srgbClr val="000000"/>
              </a:solidFill>
              <a:latin typeface="Arial"/>
            </a:endParaRPr>
          </a:p>
          <a:p>
            <a:pPr marL="457200" indent="-326880">
              <a:lnSpc>
                <a:spcPct val="146000"/>
              </a:lnSpc>
              <a:buClr>
                <a:srgbClr val="000000"/>
              </a:buClr>
              <a:buFont typeface="Calibri"/>
              <a:buChar char="●"/>
              <a:tabLst>
                <a:tab algn="l" pos="0"/>
              </a:tabLst>
            </a:pPr>
            <a:r>
              <a:rPr b="1" lang="en-US" sz="1550" spc="-1" strike="noStrike" u="sng">
                <a:solidFill>
                  <a:srgbClr val="0000ff"/>
                </a:solidFill>
                <a:highlight>
                  <a:srgbClr val="ffffff"/>
                </a:highlight>
                <a:uFillTx/>
                <a:latin typeface="Calibri"/>
                <a:ea typeface="Calibri"/>
                <a:hlinkClick r:id="rId6"/>
              </a:rPr>
              <a:t>CNP_PREDICTION.ipynb</a:t>
            </a:r>
            <a:r>
              <a:rPr b="0" lang="en-US" sz="1550" spc="-1" strike="noStrike">
                <a:solidFill>
                  <a:srgbClr val="1d1c1d"/>
                </a:solidFill>
                <a:highlight>
                  <a:srgbClr val="ffffff"/>
                </a:highlight>
                <a:latin typeface="Calibri"/>
                <a:ea typeface="Calibri"/>
              </a:rPr>
              <a:t>- upload of  trained  model  so that  prediction can be done anytime </a:t>
            </a:r>
            <a:endParaRPr b="0" lang="en-US" sz="1550" spc="-1" strike="noStrike">
              <a:solidFill>
                <a:srgbClr val="000000"/>
              </a:solidFill>
              <a:latin typeface="Arial"/>
            </a:endParaRPr>
          </a:p>
        </p:txBody>
      </p:sp>
      <p:sp>
        <p:nvSpPr>
          <p:cNvPr id="550" name="PlaceHolder 2"/>
          <p:cNvSpPr>
            <a:spLocks noGrp="1"/>
          </p:cNvSpPr>
          <p:nvPr>
            <p:ph type="sldNum" idx="26"/>
          </p:nvPr>
        </p:nvSpPr>
        <p:spPr>
          <a:xfrm>
            <a:off x="9344160" y="6494400"/>
            <a:ext cx="284472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807AE96A-3623-436A-BF47-B7395EC2E59B}" type="slidenum">
              <a:rPr b="0" lang="en-US" sz="1600" spc="-1" strike="noStrike">
                <a:solidFill>
                  <a:srgbClr val="898989"/>
                </a:solidFill>
                <a:latin typeface="Calibri"/>
                <a:ea typeface="Calibri"/>
              </a:rPr>
              <a:t>&lt;number&gt;</a:t>
            </a:fld>
            <a:endParaRPr b="0" lang="en-US" sz="1600" spc="-1" strike="noStrike">
              <a:latin typeface="Times New Roman"/>
            </a:endParaRPr>
          </a:p>
        </p:txBody>
      </p:sp>
      <p:sp>
        <p:nvSpPr>
          <p:cNvPr id="551" name="Google Shape;594;gf4970e4e56_0_80"/>
          <p:cNvSpPr/>
          <p:nvPr/>
        </p:nvSpPr>
        <p:spPr>
          <a:xfrm>
            <a:off x="-4473720" y="4099680"/>
            <a:ext cx="9883440" cy="661320"/>
          </a:xfrm>
          <a:prstGeom prst="rect">
            <a:avLst/>
          </a:prstGeom>
          <a:noFill/>
          <a:ln w="0">
            <a:noFill/>
          </a:ln>
        </p:spPr>
        <p:style>
          <a:lnRef idx="0"/>
          <a:fillRef idx="0"/>
          <a:effectRef idx="0"/>
          <a:fontRef idx="minor"/>
        </p:style>
      </p:sp>
      <p:sp>
        <p:nvSpPr>
          <p:cNvPr id="552" name="Google Shape;595;gf4970e4e56_0_80"/>
          <p:cNvSpPr/>
          <p:nvPr/>
        </p:nvSpPr>
        <p:spPr>
          <a:xfrm>
            <a:off x="700200" y="75240"/>
            <a:ext cx="9783000" cy="74628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1" lang="en-US" sz="3700" spc="-1" strike="noStrike">
                <a:solidFill>
                  <a:srgbClr val="1872ad"/>
                </a:solidFill>
                <a:latin typeface="Calibri"/>
                <a:ea typeface="Calibri"/>
              </a:rPr>
              <a:t>SUMMARY</a:t>
            </a:r>
            <a:endParaRPr b="0" lang="en-US" sz="3700" spc="-1" strike="noStrike">
              <a:latin typeface="Arial"/>
            </a:endParaRPr>
          </a:p>
        </p:txBody>
      </p:sp>
      <p:sp>
        <p:nvSpPr>
          <p:cNvPr id="553" name="Google Shape;596;gf4970e4e56_0_80"/>
          <p:cNvSpPr/>
          <p:nvPr/>
        </p:nvSpPr>
        <p:spPr>
          <a:xfrm>
            <a:off x="393840" y="693720"/>
            <a:ext cx="463320" cy="543240"/>
          </a:xfrm>
          <a:prstGeom prst="chevron">
            <a:avLst>
              <a:gd name="adj" fmla="val 50000"/>
            </a:avLst>
          </a:prstGeom>
          <a:solidFill>
            <a:srgbClr val="ea9999"/>
          </a:solidFill>
          <a:ln w="9525">
            <a:solidFill>
              <a:srgbClr val="1f497d"/>
            </a:solidFill>
            <a:round/>
          </a:ln>
        </p:spPr>
        <p:style>
          <a:lnRef idx="0"/>
          <a:fillRef idx="0"/>
          <a:effectRef idx="0"/>
          <a:fontRef idx="minor"/>
        </p:style>
      </p:sp>
      <p:sp>
        <p:nvSpPr>
          <p:cNvPr id="554" name="Google Shape;597;gf4970e4e56_0_80"/>
          <p:cNvSpPr/>
          <p:nvPr/>
        </p:nvSpPr>
        <p:spPr>
          <a:xfrm>
            <a:off x="319680" y="1551240"/>
            <a:ext cx="463320" cy="543240"/>
          </a:xfrm>
          <a:prstGeom prst="chevron">
            <a:avLst>
              <a:gd name="adj" fmla="val 50000"/>
            </a:avLst>
          </a:prstGeom>
          <a:solidFill>
            <a:srgbClr val="ea9999"/>
          </a:solidFill>
          <a:ln w="9525">
            <a:solidFill>
              <a:srgbClr val="1f497d"/>
            </a:solidFill>
            <a:round/>
          </a:ln>
        </p:spPr>
        <p:style>
          <a:lnRef idx="0"/>
          <a:fillRef idx="0"/>
          <a:effectRef idx="0"/>
          <a:fontRef idx="minor"/>
        </p:style>
      </p:sp>
      <p:sp>
        <p:nvSpPr>
          <p:cNvPr id="555" name="Google Shape;598;gf4970e4e56_0_80"/>
          <p:cNvSpPr/>
          <p:nvPr/>
        </p:nvSpPr>
        <p:spPr>
          <a:xfrm>
            <a:off x="236520" y="4641120"/>
            <a:ext cx="463320" cy="543240"/>
          </a:xfrm>
          <a:prstGeom prst="chevron">
            <a:avLst>
              <a:gd name="adj" fmla="val 50000"/>
            </a:avLst>
          </a:prstGeom>
          <a:solidFill>
            <a:srgbClr val="ea9999"/>
          </a:solidFill>
          <a:ln w="9525">
            <a:solidFill>
              <a:srgbClr val="1f497d"/>
            </a:solidFill>
            <a:round/>
          </a:ln>
        </p:spPr>
        <p:style>
          <a:lnRef idx="0"/>
          <a:fillRef idx="0"/>
          <a:effectRef idx="0"/>
          <a:fontRef idx="minor"/>
        </p:style>
      </p:sp>
      <p:sp>
        <p:nvSpPr>
          <p:cNvPr id="556" name="Google Shape;599;gf4970e4e56_0_80"/>
          <p:cNvSpPr/>
          <p:nvPr/>
        </p:nvSpPr>
        <p:spPr>
          <a:xfrm>
            <a:off x="176040" y="6153480"/>
            <a:ext cx="463320" cy="543240"/>
          </a:xfrm>
          <a:prstGeom prst="chevron">
            <a:avLst>
              <a:gd name="adj" fmla="val 44757"/>
            </a:avLst>
          </a:prstGeom>
          <a:solidFill>
            <a:srgbClr val="cc0000"/>
          </a:solidFill>
          <a:ln w="9525">
            <a:solidFill>
              <a:srgbClr val="1f497d"/>
            </a:solidFill>
            <a:round/>
          </a:ln>
        </p:spPr>
        <p:style>
          <a:lnRef idx="0"/>
          <a:fillRef idx="0"/>
          <a:effectRef idx="0"/>
          <a:fontRef idx="minor"/>
        </p:style>
      </p:sp>
      <p:sp>
        <p:nvSpPr>
          <p:cNvPr id="557" name="Google Shape;600;gf4970e4e56_0_80"/>
          <p:cNvSpPr/>
          <p:nvPr/>
        </p:nvSpPr>
        <p:spPr>
          <a:xfrm>
            <a:off x="936360" y="738360"/>
            <a:ext cx="491868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000000"/>
                </a:solidFill>
                <a:latin typeface="Calibri"/>
                <a:ea typeface="Calibri"/>
              </a:rPr>
              <a:t>NEURAL PROCESSES,  DEEP GAUSSIAN PROCESSES</a:t>
            </a:r>
            <a:endParaRPr b="0" lang="en-US" sz="1400" spc="-1" strike="noStrike">
              <a:latin typeface="Arial"/>
            </a:endParaRPr>
          </a:p>
        </p:txBody>
      </p:sp>
      <p:sp>
        <p:nvSpPr>
          <p:cNvPr id="558" name="Google Shape;601;gf4970e4e56_0_80"/>
          <p:cNvSpPr/>
          <p:nvPr/>
        </p:nvSpPr>
        <p:spPr>
          <a:xfrm>
            <a:off x="857160" y="4497120"/>
            <a:ext cx="5135040" cy="103500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000000"/>
                </a:solidFill>
                <a:latin typeface="Calibri"/>
                <a:ea typeface="Calibri"/>
              </a:rPr>
              <a:t>NPs and GPs can be seen to be methods for ‘few-shot function estimation’, model agnostic  machine learning (MAML); suitable for non perfect, non uniform cadences. </a:t>
            </a:r>
            <a:endParaRPr b="0" lang="en-US" sz="1400" spc="-1" strike="noStrike">
              <a:latin typeface="Arial"/>
            </a:endParaRPr>
          </a:p>
        </p:txBody>
      </p:sp>
      <p:sp>
        <p:nvSpPr>
          <p:cNvPr id="559" name="Google Shape;602;gf4970e4e56_0_80"/>
          <p:cNvSpPr/>
          <p:nvPr/>
        </p:nvSpPr>
        <p:spPr>
          <a:xfrm>
            <a:off x="965160" y="6225120"/>
            <a:ext cx="491868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000000"/>
                </a:solidFill>
                <a:latin typeface="Calibri"/>
                <a:ea typeface="Calibri"/>
              </a:rPr>
              <a:t>SER-SAG is testing other members of NPFamily</a:t>
            </a:r>
            <a:endParaRPr b="0" lang="en-US" sz="1400" spc="-1" strike="noStrike">
              <a:latin typeface="Arial"/>
            </a:endParaRPr>
          </a:p>
        </p:txBody>
      </p:sp>
      <p:sp>
        <p:nvSpPr>
          <p:cNvPr id="560" name="Google Shape;603;gf4970e4e56_0_80"/>
          <p:cNvSpPr/>
          <p:nvPr/>
        </p:nvSpPr>
        <p:spPr>
          <a:xfrm>
            <a:off x="236520" y="5417280"/>
            <a:ext cx="463320" cy="543240"/>
          </a:xfrm>
          <a:prstGeom prst="chevron">
            <a:avLst>
              <a:gd name="adj" fmla="val 50000"/>
            </a:avLst>
          </a:prstGeom>
          <a:solidFill>
            <a:srgbClr val="ea9999"/>
          </a:solidFill>
          <a:ln w="9525">
            <a:solidFill>
              <a:srgbClr val="1f497d"/>
            </a:solidFill>
            <a:round/>
          </a:ln>
        </p:spPr>
        <p:style>
          <a:lnRef idx="0"/>
          <a:fillRef idx="0"/>
          <a:effectRef idx="0"/>
          <a:fontRef idx="minor"/>
        </p:style>
      </p:sp>
      <p:sp>
        <p:nvSpPr>
          <p:cNvPr id="561" name="Google Shape;604;gf4970e4e56_0_80"/>
          <p:cNvSpPr/>
          <p:nvPr/>
        </p:nvSpPr>
        <p:spPr>
          <a:xfrm>
            <a:off x="857160" y="5393880"/>
            <a:ext cx="901764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000000"/>
                </a:solidFill>
                <a:latin typeface="Calibri"/>
                <a:ea typeface="Calibri"/>
              </a:rPr>
              <a:t>Deep Gaussian Process Jupyter notebook for binary QSO candidate (results in Fatovic, Plaversa et al submitted)</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PlaceHolder 1"/>
          <p:cNvSpPr>
            <a:spLocks noGrp="1"/>
          </p:cNvSpPr>
          <p:nvPr>
            <p:ph/>
          </p:nvPr>
        </p:nvSpPr>
        <p:spPr>
          <a:xfrm>
            <a:off x="914040" y="609480"/>
            <a:ext cx="10360080" cy="5486040"/>
          </a:xfrm>
          <a:prstGeom prst="rect">
            <a:avLst/>
          </a:prstGeom>
          <a:noFill/>
          <a:ln w="0">
            <a:noFill/>
          </a:ln>
        </p:spPr>
        <p:txBody>
          <a:bodyPr lIns="123120" rIns="123120" tIns="61560" bIns="61560" anchor="t">
            <a:noAutofit/>
          </a:bodyPr>
          <a:p>
            <a:endParaRPr b="0" lang="en-US" sz="1400" spc="-1" strike="noStrike">
              <a:solidFill>
                <a:srgbClr val="000000"/>
              </a:solidFill>
              <a:latin typeface="Arial"/>
            </a:endParaRPr>
          </a:p>
        </p:txBody>
      </p:sp>
      <p:sp>
        <p:nvSpPr>
          <p:cNvPr id="563" name="PlaceHolder 2"/>
          <p:cNvSpPr>
            <a:spLocks noGrp="1"/>
          </p:cNvSpPr>
          <p:nvPr>
            <p:ph type="sldNum" idx="27"/>
          </p:nvPr>
        </p:nvSpPr>
        <p:spPr>
          <a:xfrm>
            <a:off x="9344160" y="6494400"/>
            <a:ext cx="284472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A66ECEF6-EC0D-4D1B-A526-717CCBCB62C3}" type="slidenum">
              <a:rPr b="0" lang="en-US" sz="1600" spc="-1" strike="noStrike">
                <a:solidFill>
                  <a:srgbClr val="898989"/>
                </a:solidFill>
                <a:latin typeface="Calibri"/>
                <a:ea typeface="Calibri"/>
              </a:rPr>
              <a:t>&lt;number&gt;</a:t>
            </a:fld>
            <a:endParaRPr b="0" lang="en-US" sz="1600" spc="-1" strike="noStrike">
              <a:latin typeface="Times New Roman"/>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title"/>
          </p:nvPr>
        </p:nvSpPr>
        <p:spPr>
          <a:xfrm>
            <a:off x="609480" y="274680"/>
            <a:ext cx="10969200" cy="715680"/>
          </a:xfrm>
          <a:prstGeom prst="rect">
            <a:avLst/>
          </a:prstGeom>
          <a:noFill/>
          <a:ln w="0">
            <a:noFill/>
          </a:ln>
        </p:spPr>
        <p:txBody>
          <a:bodyPr lIns="123120" rIns="123120" tIns="61560" bIns="61560" anchor="ctr">
            <a:noAutofit/>
          </a:bodyPr>
          <a:p>
            <a:endParaRPr b="0" lang="en-US" sz="1400" spc="-1" strike="noStrike">
              <a:solidFill>
                <a:srgbClr val="000000"/>
              </a:solidFill>
              <a:latin typeface="Arial"/>
            </a:endParaRPr>
          </a:p>
        </p:txBody>
      </p:sp>
      <p:sp>
        <p:nvSpPr>
          <p:cNvPr id="565" name="PlaceHolder 2"/>
          <p:cNvSpPr>
            <a:spLocks noGrp="1"/>
          </p:cNvSpPr>
          <p:nvPr>
            <p:ph/>
          </p:nvPr>
        </p:nvSpPr>
        <p:spPr>
          <a:xfrm>
            <a:off x="609480" y="1371600"/>
            <a:ext cx="10969200" cy="4952520"/>
          </a:xfrm>
          <a:prstGeom prst="rect">
            <a:avLst/>
          </a:prstGeom>
          <a:noFill/>
          <a:ln w="0">
            <a:noFill/>
          </a:ln>
        </p:spPr>
        <p:txBody>
          <a:bodyPr lIns="123120" rIns="123120" tIns="61560" bIns="61560" anchor="t">
            <a:noAutofit/>
          </a:bodyPr>
          <a:p>
            <a:endParaRPr b="0" lang="en-US" sz="1400" spc="-1" strike="noStrike">
              <a:solidFill>
                <a:srgbClr val="000000"/>
              </a:solidFill>
              <a:latin typeface="Arial"/>
            </a:endParaRPr>
          </a:p>
        </p:txBody>
      </p:sp>
      <p:sp>
        <p:nvSpPr>
          <p:cNvPr id="566" name="PlaceHolder 3"/>
          <p:cNvSpPr>
            <a:spLocks noGrp="1"/>
          </p:cNvSpPr>
          <p:nvPr>
            <p:ph type="sldNum" idx="28"/>
          </p:nvPr>
        </p:nvSpPr>
        <p:spPr>
          <a:xfrm>
            <a:off x="9344160" y="6494400"/>
            <a:ext cx="284472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5134B494-2911-47E1-B5D7-85C7780FCA41}" type="slidenum">
              <a:rPr b="0" lang="en-US" sz="1600" spc="-1" strike="noStrike">
                <a:solidFill>
                  <a:srgbClr val="898989"/>
                </a:solidFill>
                <a:latin typeface="Calibri"/>
                <a:ea typeface="Calibri"/>
              </a:rPr>
              <a:t>&lt;number&gt;</a:t>
            </a:fld>
            <a:endParaRPr b="0" lang="en-US" sz="1600" spc="-1" strike="noStrike">
              <a:latin typeface="Times New Roman"/>
            </a:endParaRPr>
          </a:p>
        </p:txBody>
      </p:sp>
      <p:pic>
        <p:nvPicPr>
          <p:cNvPr id="567" name="Google Shape;620;gf4970e4e56_0_8" descr=""/>
          <p:cNvPicPr/>
          <p:nvPr/>
        </p:nvPicPr>
        <p:blipFill>
          <a:blip r:embed="rId1"/>
          <a:stretch/>
        </p:blipFill>
        <p:spPr>
          <a:xfrm>
            <a:off x="895320" y="687600"/>
            <a:ext cx="10969200" cy="617004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PlaceHolder 1"/>
          <p:cNvSpPr>
            <a:spLocks noGrp="1"/>
          </p:cNvSpPr>
          <p:nvPr>
            <p:ph type="title"/>
          </p:nvPr>
        </p:nvSpPr>
        <p:spPr>
          <a:xfrm>
            <a:off x="914040" y="2130480"/>
            <a:ext cx="10360080" cy="1469520"/>
          </a:xfrm>
          <a:prstGeom prst="rect">
            <a:avLst/>
          </a:prstGeom>
          <a:noFill/>
          <a:ln w="0">
            <a:noFill/>
          </a:ln>
        </p:spPr>
        <p:txBody>
          <a:bodyPr lIns="123120" rIns="123120" tIns="61560" bIns="61560" anchor="ctr">
            <a:noAutofit/>
          </a:bodyPr>
          <a:p>
            <a:endParaRPr b="0" lang="en-US" sz="1400" spc="-1" strike="noStrike">
              <a:solidFill>
                <a:srgbClr val="000000"/>
              </a:solidFill>
              <a:latin typeface="Arial"/>
            </a:endParaRPr>
          </a:p>
        </p:txBody>
      </p:sp>
      <p:sp>
        <p:nvSpPr>
          <p:cNvPr id="569" name="PlaceHolder 2"/>
          <p:cNvSpPr>
            <a:spLocks noGrp="1"/>
          </p:cNvSpPr>
          <p:nvPr>
            <p:ph type="subTitle"/>
          </p:nvPr>
        </p:nvSpPr>
        <p:spPr>
          <a:xfrm>
            <a:off x="1828440" y="3886200"/>
            <a:ext cx="8532000" cy="1752120"/>
          </a:xfrm>
          <a:prstGeom prst="rect">
            <a:avLst/>
          </a:prstGeom>
          <a:noFill/>
          <a:ln w="0">
            <a:noFill/>
          </a:ln>
        </p:spPr>
        <p:txBody>
          <a:bodyPr lIns="123120" rIns="123120" tIns="61560" bIns="61560" anchor="t">
            <a:noAutofit/>
          </a:bodyPr>
          <a:p>
            <a:pPr algn="ctr">
              <a:lnSpc>
                <a:spcPct val="80000"/>
              </a:lnSpc>
              <a:spcBef>
                <a:spcPts val="760"/>
              </a:spcBef>
              <a:buNone/>
              <a:tabLst>
                <a:tab algn="l" pos="0"/>
              </a:tabLst>
            </a:pPr>
            <a:r>
              <a:rPr b="0" lang="en-US" sz="2000" spc="-1" strike="noStrike">
                <a:solidFill>
                  <a:srgbClr val="888888"/>
                </a:solidFill>
                <a:latin typeface="Calibri"/>
                <a:ea typeface="Calibri"/>
              </a:rPr>
              <a:t>map integration along any period </a:t>
            </a:r>
            <a:endParaRPr b="0" lang="en-US" sz="2000" spc="-1" strike="noStrike">
              <a:latin typeface="Arial"/>
            </a:endParaRPr>
          </a:p>
          <a:p>
            <a:pPr algn="ctr">
              <a:lnSpc>
                <a:spcPct val="80000"/>
              </a:lnSpc>
              <a:spcBef>
                <a:spcPts val="760"/>
              </a:spcBef>
              <a:buNone/>
              <a:tabLst>
                <a:tab algn="l" pos="0"/>
              </a:tabLst>
            </a:pPr>
            <a:r>
              <a:rPr b="0" lang="en-US" sz="2000" spc="-1" strike="noStrike">
                <a:solidFill>
                  <a:srgbClr val="888888"/>
                </a:solidFill>
                <a:latin typeface="Calibri"/>
                <a:ea typeface="Calibri"/>
              </a:rPr>
              <a:t>axis</a:t>
            </a:r>
            <a:endParaRPr b="0" lang="en-US" sz="2000" spc="-1" strike="noStrike">
              <a:latin typeface="Arial"/>
            </a:endParaRPr>
          </a:p>
        </p:txBody>
      </p:sp>
      <p:sp>
        <p:nvSpPr>
          <p:cNvPr id="570" name="Google Shape;628;g13e99471515_0_29"/>
          <p:cNvSpPr/>
          <p:nvPr/>
        </p:nvSpPr>
        <p:spPr>
          <a:xfrm>
            <a:off x="914040" y="299160"/>
            <a:ext cx="8896320" cy="399960"/>
          </a:xfrm>
          <a:prstGeom prst="rect">
            <a:avLst/>
          </a:prstGeom>
          <a:noFill/>
          <a:ln w="0">
            <a:noFill/>
          </a:ln>
        </p:spPr>
        <p:style>
          <a:lnRef idx="0"/>
          <a:fillRef idx="0"/>
          <a:effectRef idx="0"/>
          <a:fontRef idx="minor"/>
        </p:style>
      </p:sp>
      <p:sp>
        <p:nvSpPr>
          <p:cNvPr id="571" name="Google Shape;629;g13e99471515_0_29"/>
          <p:cNvSpPr/>
          <p:nvPr/>
        </p:nvSpPr>
        <p:spPr>
          <a:xfrm>
            <a:off x="0" y="0"/>
            <a:ext cx="11862360" cy="12178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3400" spc="-1" strike="noStrike">
                <a:solidFill>
                  <a:srgbClr val="1872ad"/>
                </a:solidFill>
                <a:latin typeface="Calibri"/>
                <a:ea typeface="Calibri"/>
              </a:rPr>
              <a:t>Under the hood period detection unit: 2D Hybrid method</a:t>
            </a:r>
            <a:endParaRPr b="0" lang="en-US" sz="3400" spc="-1" strike="noStrike">
              <a:latin typeface="Arial"/>
            </a:endParaRPr>
          </a:p>
        </p:txBody>
      </p:sp>
      <p:pic>
        <p:nvPicPr>
          <p:cNvPr id="572" name="Google Shape;630;g13e99471515_0_29" descr=""/>
          <p:cNvPicPr/>
          <p:nvPr/>
        </p:nvPicPr>
        <p:blipFill>
          <a:blip r:embed="rId1"/>
          <a:stretch/>
        </p:blipFill>
        <p:spPr>
          <a:xfrm>
            <a:off x="7780680" y="708120"/>
            <a:ext cx="3493800" cy="2456640"/>
          </a:xfrm>
          <a:prstGeom prst="rect">
            <a:avLst/>
          </a:prstGeom>
          <a:ln w="0">
            <a:noFill/>
          </a:ln>
        </p:spPr>
      </p:pic>
      <p:pic>
        <p:nvPicPr>
          <p:cNvPr id="573" name="Google Shape;631;g13e99471515_0_29" descr=""/>
          <p:cNvPicPr/>
          <p:nvPr/>
        </p:nvPicPr>
        <p:blipFill>
          <a:blip r:embed="rId2"/>
          <a:stretch/>
        </p:blipFill>
        <p:spPr>
          <a:xfrm>
            <a:off x="7863120" y="3693240"/>
            <a:ext cx="3723840" cy="2886840"/>
          </a:xfrm>
          <a:prstGeom prst="rect">
            <a:avLst/>
          </a:prstGeom>
          <a:ln w="0">
            <a:noFill/>
          </a:ln>
        </p:spPr>
      </p:pic>
      <p:pic>
        <p:nvPicPr>
          <p:cNvPr id="574" name="Google Shape;632;g13e99471515_0_29" descr=""/>
          <p:cNvPicPr/>
          <p:nvPr/>
        </p:nvPicPr>
        <p:blipFill>
          <a:blip r:embed="rId3"/>
          <a:stretch/>
        </p:blipFill>
        <p:spPr>
          <a:xfrm>
            <a:off x="9202680" y="3173400"/>
            <a:ext cx="649440" cy="510840"/>
          </a:xfrm>
          <a:prstGeom prst="rect">
            <a:avLst/>
          </a:prstGeom>
          <a:ln w="0">
            <a:noFill/>
          </a:ln>
        </p:spPr>
      </p:pic>
      <p:pic>
        <p:nvPicPr>
          <p:cNvPr id="575" name="Google Shape;633;g13e99471515_0_29" descr=""/>
          <p:cNvPicPr/>
          <p:nvPr/>
        </p:nvPicPr>
        <p:blipFill>
          <a:blip r:embed="rId4"/>
          <a:stretch/>
        </p:blipFill>
        <p:spPr>
          <a:xfrm>
            <a:off x="3482640" y="708120"/>
            <a:ext cx="4297680" cy="2148480"/>
          </a:xfrm>
          <a:prstGeom prst="rect">
            <a:avLst/>
          </a:prstGeom>
          <a:ln w="0">
            <a:noFill/>
          </a:ln>
        </p:spPr>
      </p:pic>
      <p:sp>
        <p:nvSpPr>
          <p:cNvPr id="576" name="Google Shape;634;g13e99471515_0_29"/>
          <p:cNvSpPr/>
          <p:nvPr/>
        </p:nvSpPr>
        <p:spPr>
          <a:xfrm>
            <a:off x="63720" y="807120"/>
            <a:ext cx="3493800" cy="40921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700" spc="-1" strike="noStrike">
                <a:solidFill>
                  <a:srgbClr val="cc0000"/>
                </a:solidFill>
                <a:highlight>
                  <a:srgbClr val="ffffff"/>
                </a:highlight>
                <a:latin typeface="Calibri"/>
                <a:ea typeface="Calibri"/>
              </a:rPr>
              <a:t>Under the hood </a:t>
            </a:r>
            <a:r>
              <a:rPr b="1" lang="en-US" sz="1600" spc="-1" strike="noStrike">
                <a:solidFill>
                  <a:srgbClr val="cc0000"/>
                </a:solidFill>
                <a:latin typeface="Calibri"/>
                <a:ea typeface="Calibri"/>
              </a:rPr>
              <a:t>periodicity detection-</a:t>
            </a:r>
            <a:endParaRPr b="0" lang="en-US" sz="1600" spc="-1" strike="noStrike">
              <a:latin typeface="Arial"/>
            </a:endParaRPr>
          </a:p>
          <a:p>
            <a:pPr>
              <a:lnSpc>
                <a:spcPct val="100000"/>
              </a:lnSpc>
              <a:buNone/>
              <a:tabLst>
                <a:tab algn="l" pos="0"/>
              </a:tabLst>
            </a:pPr>
            <a:r>
              <a:rPr b="1" lang="en-US" sz="1600" spc="-1" strike="noStrike">
                <a:solidFill>
                  <a:srgbClr val="cc0000"/>
                </a:solidFill>
                <a:latin typeface="Calibri"/>
                <a:ea typeface="Calibri"/>
              </a:rPr>
              <a:t>Sci case  (data) supplied by CPG  Inkind Team</a:t>
            </a:r>
            <a:endParaRPr b="0" lang="en-US" sz="1600" spc="-1" strike="noStrike">
              <a:latin typeface="Arial"/>
            </a:endParaRPr>
          </a:p>
          <a:p>
            <a:pPr marL="457200" indent="-330120">
              <a:lnSpc>
                <a:spcPct val="100000"/>
              </a:lnSpc>
              <a:buClr>
                <a:srgbClr val="000000"/>
              </a:buClr>
              <a:buFont typeface="Calibri"/>
              <a:buChar char="●"/>
              <a:tabLst>
                <a:tab algn="l" pos="0"/>
              </a:tabLst>
            </a:pPr>
            <a:r>
              <a:rPr b="0" lang="en-US" sz="1600" spc="-1" strike="noStrike">
                <a:solidFill>
                  <a:srgbClr val="000000"/>
                </a:solidFill>
                <a:latin typeface="Calibri"/>
                <a:ea typeface="Calibri"/>
              </a:rPr>
              <a:t>preprocessing with DGP, ANN+DGP</a:t>
            </a:r>
            <a:endParaRPr b="0" lang="en-US" sz="1600" spc="-1" strike="noStrike">
              <a:latin typeface="Arial"/>
            </a:endParaRPr>
          </a:p>
          <a:p>
            <a:pPr marL="457200" indent="-330120">
              <a:lnSpc>
                <a:spcPct val="100000"/>
              </a:lnSpc>
              <a:buClr>
                <a:srgbClr val="000000"/>
              </a:buClr>
              <a:buFont typeface="Calibri"/>
              <a:buChar char="●"/>
              <a:tabLst>
                <a:tab algn="l" pos="0"/>
              </a:tabLst>
            </a:pPr>
            <a:r>
              <a:rPr b="0" lang="en-US" sz="1600" spc="-1" strike="noStrike">
                <a:solidFill>
                  <a:srgbClr val="000000"/>
                </a:solidFill>
                <a:latin typeface="Calibri"/>
                <a:ea typeface="Calibri"/>
              </a:rPr>
              <a:t>period detection with  WWZmatrix coefficients</a:t>
            </a:r>
            <a:endParaRPr b="0" lang="en-US" sz="1600" spc="-1" strike="noStrike">
              <a:latin typeface="Arial"/>
            </a:endParaRPr>
          </a:p>
          <a:p>
            <a:pPr marL="457200">
              <a:lnSpc>
                <a:spcPct val="100000"/>
              </a:lnSpc>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(inhomogenous cadence) +  error and significance estimate</a:t>
            </a:r>
            <a:endParaRPr b="0" lang="en-US" sz="1600" spc="-1" strike="noStrike">
              <a:latin typeface="Arial"/>
            </a:endParaRPr>
          </a:p>
          <a:p>
            <a:pPr marL="457200" indent="-330120">
              <a:lnSpc>
                <a:spcPct val="100000"/>
              </a:lnSpc>
              <a:buClr>
                <a:srgbClr val="000000"/>
              </a:buClr>
              <a:buFont typeface="Calibri"/>
              <a:buChar char="●"/>
              <a:tabLst>
                <a:tab algn="l" pos="0"/>
              </a:tabLst>
            </a:pPr>
            <a:r>
              <a:rPr b="0" lang="en-US" sz="1600" spc="-1" strike="noStrike">
                <a:solidFill>
                  <a:srgbClr val="000000"/>
                </a:solidFill>
                <a:latin typeface="Calibri"/>
                <a:ea typeface="Calibri"/>
              </a:rPr>
              <a:t>period detection with SUPERLET matrix coefficients (homogenous cadenced LC) +  error and significance estimate</a:t>
            </a:r>
            <a:endParaRPr b="0" lang="en-US" sz="1600" spc="-1" strike="noStrike">
              <a:latin typeface="Arial"/>
            </a:endParaRPr>
          </a:p>
        </p:txBody>
      </p:sp>
      <p:pic>
        <p:nvPicPr>
          <p:cNvPr id="577" name="Google Shape;635;g13e99471515_0_29" descr=""/>
          <p:cNvPicPr/>
          <p:nvPr/>
        </p:nvPicPr>
        <p:blipFill>
          <a:blip r:embed="rId5"/>
          <a:stretch/>
        </p:blipFill>
        <p:spPr>
          <a:xfrm rot="5400000">
            <a:off x="7213320" y="5022720"/>
            <a:ext cx="649440" cy="510840"/>
          </a:xfrm>
          <a:prstGeom prst="rect">
            <a:avLst/>
          </a:prstGeom>
          <a:ln w="0">
            <a:noFill/>
          </a:ln>
        </p:spPr>
      </p:pic>
      <p:pic>
        <p:nvPicPr>
          <p:cNvPr id="578" name="Google Shape;636;g13e99471515_0_29" descr=""/>
          <p:cNvPicPr/>
          <p:nvPr/>
        </p:nvPicPr>
        <p:blipFill>
          <a:blip r:embed="rId6"/>
          <a:stretch/>
        </p:blipFill>
        <p:spPr>
          <a:xfrm>
            <a:off x="2919960" y="4561200"/>
            <a:ext cx="4362120" cy="1742760"/>
          </a:xfrm>
          <a:prstGeom prst="rect">
            <a:avLst/>
          </a:prstGeom>
          <a:ln w="0">
            <a:noFill/>
          </a:ln>
        </p:spPr>
      </p:pic>
      <p:sp>
        <p:nvSpPr>
          <p:cNvPr id="579" name="Google Shape;637;g13e99471515_0_29"/>
          <p:cNvSpPr/>
          <p:nvPr/>
        </p:nvSpPr>
        <p:spPr>
          <a:xfrm>
            <a:off x="3179520" y="6360120"/>
            <a:ext cx="4033440" cy="39564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0" lang="en-US" sz="1400" spc="-1" strike="noStrike">
                <a:solidFill>
                  <a:srgbClr val="000000"/>
                </a:solidFill>
                <a:latin typeface="Calibri"/>
                <a:ea typeface="Calibri"/>
              </a:rPr>
              <a:t>Frequency</a:t>
            </a:r>
            <a:endParaRPr b="0" lang="en-US" sz="1400" spc="-1" strike="noStrike">
              <a:latin typeface="Arial"/>
            </a:endParaRPr>
          </a:p>
        </p:txBody>
      </p:sp>
      <p:sp>
        <p:nvSpPr>
          <p:cNvPr id="580" name="Google Shape;638;g13e99471515_0_29"/>
          <p:cNvSpPr/>
          <p:nvPr/>
        </p:nvSpPr>
        <p:spPr>
          <a:xfrm rot="16199400">
            <a:off x="2075040" y="5128200"/>
            <a:ext cx="149796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Correlation peak</a:t>
            </a:r>
            <a:endParaRPr b="0" lang="en-US" sz="1400" spc="-1" strike="noStrike">
              <a:latin typeface="Arial"/>
            </a:endParaRPr>
          </a:p>
        </p:txBody>
      </p:sp>
      <p:sp>
        <p:nvSpPr>
          <p:cNvPr id="581" name="Google Shape;639;g13e99471515_0_29"/>
          <p:cNvSpPr/>
          <p:nvPr/>
        </p:nvSpPr>
        <p:spPr>
          <a:xfrm>
            <a:off x="10765800" y="3918960"/>
            <a:ext cx="889632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2D map</a:t>
            </a:r>
            <a:endParaRPr b="0" lang="en-US" sz="1400" spc="-1" strike="noStrike">
              <a:latin typeface="Arial"/>
            </a:endParaRPr>
          </a:p>
        </p:txBody>
      </p:sp>
      <p:sp>
        <p:nvSpPr>
          <p:cNvPr id="582" name="Google Shape;640;g13e99471515_0_29"/>
          <p:cNvSpPr/>
          <p:nvPr/>
        </p:nvSpPr>
        <p:spPr>
          <a:xfrm>
            <a:off x="9435960" y="5329440"/>
            <a:ext cx="120636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ea9999"/>
                </a:solidFill>
                <a:latin typeface="Calibri"/>
                <a:ea typeface="Calibri"/>
              </a:rPr>
              <a:t>correlation cluster</a:t>
            </a:r>
            <a:endParaRPr b="0" lang="en-US" sz="1400" spc="-1" strike="noStrike">
              <a:latin typeface="Arial"/>
            </a:endParaRPr>
          </a:p>
        </p:txBody>
      </p:sp>
      <p:sp>
        <p:nvSpPr>
          <p:cNvPr id="583" name="Google Shape;641;g13e99471515_0_29"/>
          <p:cNvSpPr/>
          <p:nvPr/>
        </p:nvSpPr>
        <p:spPr>
          <a:xfrm rot="19463400">
            <a:off x="8231400" y="5244480"/>
            <a:ext cx="153756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e06666"/>
                </a:solidFill>
                <a:latin typeface="Calibri"/>
                <a:ea typeface="Calibri"/>
              </a:rPr>
              <a:t>main diagonal</a:t>
            </a:r>
            <a:endParaRPr b="0" lang="en-US" sz="1400" spc="-1" strike="noStrike">
              <a:latin typeface="Arial"/>
            </a:endParaRPr>
          </a:p>
        </p:txBody>
      </p:sp>
      <p:sp>
        <p:nvSpPr>
          <p:cNvPr id="584" name="Google Shape;642;g13e99471515_0_29"/>
          <p:cNvSpPr/>
          <p:nvPr/>
        </p:nvSpPr>
        <p:spPr>
          <a:xfrm>
            <a:off x="8198280" y="4561200"/>
            <a:ext cx="1375920" cy="8218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1f75b1"/>
                </a:solidFill>
                <a:latin typeface="Calibri"/>
                <a:ea typeface="Calibri"/>
              </a:rPr>
              <a:t>off-diagonal corr.cluster</a:t>
            </a:r>
            <a:endParaRPr b="0" lang="en-US" sz="1400" spc="-1" strike="noStrike">
              <a:latin typeface="Arial"/>
            </a:endParaRPr>
          </a:p>
        </p:txBody>
      </p:sp>
      <p:sp>
        <p:nvSpPr>
          <p:cNvPr id="585" name="Google Shape;643;g13e99471515_0_29">
            <a:hlinkClick r:id="rId7"/>
          </p:cNvPr>
          <p:cNvSpPr/>
          <p:nvPr/>
        </p:nvSpPr>
        <p:spPr>
          <a:xfrm>
            <a:off x="138960" y="890640"/>
            <a:ext cx="3343320" cy="3234240"/>
          </a:xfrm>
          <a:prstGeom prst="rect">
            <a:avLst/>
          </a:prstGeom>
          <a:noFill/>
          <a:ln w="19050">
            <a:solidFill>
              <a:srgbClr val="e06666"/>
            </a:solidFill>
            <a:round/>
          </a:ln>
        </p:spPr>
        <p:style>
          <a:lnRef idx="0"/>
          <a:fillRef idx="0"/>
          <a:effectRef idx="0"/>
          <a:fontRef idx="minor"/>
        </p:style>
        <p:txBody>
          <a:bodyPr tIns="91440" bIns="91440" anchor="ctr">
            <a:noAutofit/>
          </a:bodyPr>
          <a:p>
            <a:pPr>
              <a:lnSpc>
                <a:spcPct val="100000"/>
              </a:lnSpc>
              <a:buNone/>
              <a:tabLst>
                <a:tab algn="l" pos="0"/>
              </a:tabLst>
            </a:pPr>
            <a:r>
              <a:rPr b="0" lang="en-US" sz="1400" spc="-1" strike="noStrike">
                <a:solidFill>
                  <a:srgbClr val="000000"/>
                </a:solidFill>
                <a:latin typeface="Arial"/>
                <a:ea typeface="Arial"/>
              </a:rPr>
              <a:t>                                                                        </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Arial"/>
                <a:ea typeface="Arial"/>
              </a:rPr>
              <a:t>                     </a:t>
            </a:r>
            <a:endParaRPr b="0" lang="en-US" sz="1400" spc="-1" strike="noStrike">
              <a:latin typeface="Arial"/>
            </a:endParaRPr>
          </a:p>
        </p:txBody>
      </p:sp>
      <p:sp>
        <p:nvSpPr>
          <p:cNvPr id="586" name="Google Shape;644;g13e99471515_0_29"/>
          <p:cNvSpPr/>
          <p:nvPr/>
        </p:nvSpPr>
        <p:spPr>
          <a:xfrm>
            <a:off x="0" y="6299280"/>
            <a:ext cx="4362120" cy="813240"/>
          </a:xfrm>
          <a:prstGeom prst="rect">
            <a:avLst/>
          </a:prstGeom>
          <a:noFill/>
          <a:ln w="0">
            <a:noFill/>
          </a:ln>
        </p:spPr>
        <p:style>
          <a:lnRef idx="0"/>
          <a:fillRef idx="0"/>
          <a:effectRef idx="0"/>
          <a:fontRef idx="minor"/>
        </p:style>
        <p:txBody>
          <a:bodyPr tIns="91440" bIns="91440" anchor="t">
            <a:spAutoFit/>
          </a:bodyPr>
          <a:p>
            <a:pPr algn="just">
              <a:lnSpc>
                <a:spcPct val="115000"/>
              </a:lnSpc>
              <a:buNone/>
              <a:tabLst>
                <a:tab algn="l" pos="0"/>
              </a:tabLst>
            </a:pPr>
            <a:r>
              <a:rPr b="1" lang="en-US" sz="1800" spc="-1" strike="noStrike" u="sng">
                <a:solidFill>
                  <a:srgbClr val="1155cc"/>
                </a:solidFill>
                <a:uFillTx/>
                <a:latin typeface="Calibri"/>
                <a:ea typeface="Calibri"/>
                <a:hlinkClick r:id="rId8"/>
              </a:rPr>
              <a:t>Kovačević  @  al 2018</a:t>
            </a:r>
            <a:r>
              <a:rPr b="1" lang="en-US" sz="1800" spc="-1" strike="noStrike">
                <a:solidFill>
                  <a:srgbClr val="000000"/>
                </a:solidFill>
                <a:latin typeface="Calibri"/>
                <a:ea typeface="Calibri"/>
              </a:rPr>
              <a:t>, </a:t>
            </a:r>
            <a:r>
              <a:rPr b="1" lang="en-US" sz="1800" spc="-1" strike="noStrike" u="sng">
                <a:solidFill>
                  <a:srgbClr val="1155cc"/>
                </a:solidFill>
                <a:uFillTx/>
                <a:latin typeface="Calibri"/>
                <a:ea typeface="Calibri"/>
                <a:hlinkClick r:id="rId9"/>
              </a:rPr>
              <a:t>2019</a:t>
            </a:r>
            <a:r>
              <a:rPr b="1" lang="en-US" sz="1800" spc="-1" strike="noStrike">
                <a:solidFill>
                  <a:srgbClr val="000000"/>
                </a:solidFill>
                <a:latin typeface="Calibri"/>
                <a:ea typeface="Calibri"/>
              </a:rPr>
              <a:t>, </a:t>
            </a:r>
            <a:r>
              <a:rPr b="1" lang="en-US" sz="1800" spc="-1" strike="noStrike" u="sng">
                <a:solidFill>
                  <a:srgbClr val="1155cc"/>
                </a:solidFill>
                <a:uFillTx/>
                <a:latin typeface="Calibri"/>
                <a:ea typeface="Calibri"/>
                <a:hlinkClick r:id="rId10"/>
              </a:rPr>
              <a:t>l 2020</a:t>
            </a:r>
            <a:r>
              <a:rPr b="1" lang="en-US" sz="1800" spc="-1" strike="noStrike">
                <a:solidFill>
                  <a:srgbClr val="000000"/>
                </a:solidFill>
                <a:latin typeface="Calibri"/>
                <a:ea typeface="Calibri"/>
              </a:rPr>
              <a:t>, </a:t>
            </a:r>
            <a:r>
              <a:rPr b="1" lang="en-US" sz="1800" spc="-1" strike="noStrike" u="sng">
                <a:solidFill>
                  <a:srgbClr val="1155cc"/>
                </a:solidFill>
                <a:uFillTx/>
                <a:latin typeface="Calibri"/>
                <a:ea typeface="Calibri"/>
                <a:hlinkClick r:id="rId11"/>
              </a:rPr>
              <a:t>2021</a:t>
            </a:r>
            <a:endParaRPr b="0" lang="en-US" sz="1800" spc="-1" strike="noStrike">
              <a:latin typeface="Arial"/>
            </a:endParaRPr>
          </a:p>
        </p:txBody>
      </p:sp>
      <p:sp>
        <p:nvSpPr>
          <p:cNvPr id="587" name="Google Shape;645;g13e99471515_0_29"/>
          <p:cNvSpPr/>
          <p:nvPr/>
        </p:nvSpPr>
        <p:spPr>
          <a:xfrm>
            <a:off x="4195440" y="2307240"/>
            <a:ext cx="5486040" cy="9745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300" spc="-1" strike="noStrike">
                <a:solidFill>
                  <a:srgbClr val="000000"/>
                </a:solidFill>
                <a:latin typeface="Calibri"/>
                <a:ea typeface="Calibri"/>
              </a:rPr>
              <a:t>Step 0: Gaussian Process/CNP or original LC</a:t>
            </a:r>
            <a:endParaRPr b="0" lang="en-US" sz="1300" spc="-1" strike="noStrike">
              <a:latin typeface="Arial"/>
            </a:endParaRPr>
          </a:p>
          <a:p>
            <a:pPr>
              <a:lnSpc>
                <a:spcPct val="100000"/>
              </a:lnSpc>
              <a:buNone/>
              <a:tabLst>
                <a:tab algn="l" pos="0"/>
              </a:tabLst>
            </a:pPr>
            <a:r>
              <a:rPr b="0" lang="en-US" sz="1300" spc="-1" strike="noStrike">
                <a:solidFill>
                  <a:srgbClr val="000000"/>
                </a:solidFill>
                <a:latin typeface="Calibri"/>
                <a:ea typeface="Calibri"/>
              </a:rPr>
              <a:t>Step1: Calculation of c wavelet mztrices and</a:t>
            </a:r>
            <a:endParaRPr b="0" lang="en-US" sz="1300" spc="-1" strike="noStrike">
              <a:latin typeface="Arial"/>
            </a:endParaRPr>
          </a:p>
          <a:p>
            <a:pPr>
              <a:lnSpc>
                <a:spcPct val="100000"/>
              </a:lnSpc>
              <a:buNone/>
              <a:tabLst>
                <a:tab algn="l" pos="0"/>
              </a:tabLst>
            </a:pPr>
            <a:r>
              <a:rPr b="0" lang="en-US" sz="1300" spc="-1" strike="noStrike">
                <a:solidFill>
                  <a:srgbClr val="000000"/>
                </a:solidFill>
                <a:latin typeface="Calibri"/>
                <a:ea typeface="Calibri"/>
              </a:rPr>
              <a:t>             </a:t>
            </a:r>
            <a:r>
              <a:rPr b="0" lang="en-US" sz="1300" spc="-1" strike="noStrike">
                <a:solidFill>
                  <a:srgbClr val="000000"/>
                </a:solidFill>
                <a:latin typeface="Calibri"/>
                <a:ea typeface="Calibri"/>
              </a:rPr>
              <a:t>their envelopes</a:t>
            </a:r>
            <a:endParaRPr b="0" lang="en-US" sz="1300" spc="-1" strike="noStrike">
              <a:latin typeface="Arial"/>
            </a:endParaRPr>
          </a:p>
          <a:p>
            <a:pPr>
              <a:lnSpc>
                <a:spcPct val="100000"/>
              </a:lnSpc>
              <a:buNone/>
              <a:tabLst>
                <a:tab algn="l" pos="0"/>
              </a:tabLst>
            </a:pPr>
            <a:r>
              <a:rPr b="0" lang="en-US" sz="1300" spc="-1" strike="noStrike">
                <a:solidFill>
                  <a:srgbClr val="000000"/>
                </a:solidFill>
                <a:latin typeface="Calibri"/>
                <a:ea typeface="Calibri"/>
              </a:rPr>
              <a:t>Step2: Spearman correlation of wavelets envelopes</a:t>
            </a:r>
            <a:endParaRPr b="0" lang="en-US" sz="1300" spc="-1" strike="noStrike">
              <a:latin typeface="Arial"/>
            </a:endParaRPr>
          </a:p>
        </p:txBody>
      </p:sp>
      <p:sp>
        <p:nvSpPr>
          <p:cNvPr id="588" name="Google Shape;646;g13e99471515_0_29"/>
          <p:cNvSpPr/>
          <p:nvPr/>
        </p:nvSpPr>
        <p:spPr>
          <a:xfrm>
            <a:off x="4277880" y="2354400"/>
            <a:ext cx="3584880" cy="952200"/>
          </a:xfrm>
          <a:prstGeom prst="rect">
            <a:avLst/>
          </a:prstGeom>
          <a:noFill/>
          <a:ln w="9525">
            <a:solidFill>
              <a:srgbClr val="0070c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PlaceHolder 1"/>
          <p:cNvSpPr>
            <a:spLocks noGrp="1"/>
          </p:cNvSpPr>
          <p:nvPr>
            <p:ph/>
          </p:nvPr>
        </p:nvSpPr>
        <p:spPr>
          <a:xfrm>
            <a:off x="821520" y="146160"/>
            <a:ext cx="10360080" cy="5486040"/>
          </a:xfrm>
          <a:prstGeom prst="rect">
            <a:avLst/>
          </a:prstGeom>
          <a:noFill/>
          <a:ln w="0">
            <a:noFill/>
          </a:ln>
        </p:spPr>
        <p:txBody>
          <a:bodyPr lIns="123120" rIns="123120" tIns="61560" bIns="61560" anchor="t">
            <a:noAutofit/>
          </a:bodyPr>
          <a:p>
            <a:pPr>
              <a:lnSpc>
                <a:spcPct val="100000"/>
              </a:lnSpc>
              <a:spcBef>
                <a:spcPts val="360"/>
              </a:spcBef>
              <a:buNone/>
              <a:tabLst>
                <a:tab algn="l" pos="0"/>
              </a:tabLst>
            </a:pPr>
            <a:r>
              <a:rPr b="1" lang="en-US" sz="3600" spc="-1" strike="noStrike">
                <a:solidFill>
                  <a:srgbClr val="1f75b1"/>
                </a:solidFill>
                <a:latin typeface="Calibri"/>
                <a:ea typeface="Calibri"/>
              </a:rPr>
              <a:t>SER-SAG TEAM WILL OFFER </a:t>
            </a:r>
            <a:r>
              <a:rPr b="1" lang="en-US" sz="3600" spc="-1" strike="noStrike" u="sng">
                <a:solidFill>
                  <a:srgbClr val="1f75b1"/>
                </a:solidFill>
                <a:uFillTx/>
                <a:latin typeface="Calibri"/>
                <a:ea typeface="Calibri"/>
              </a:rPr>
              <a:t>SELECTIVE  AI PLATFORM COMPUTE SERVICE FOR ITS PERIODICITY PIPELINE</a:t>
            </a:r>
            <a:endParaRPr b="0" lang="en-US" sz="3600" spc="-1" strike="noStrike">
              <a:solidFill>
                <a:srgbClr val="000000"/>
              </a:solidFill>
              <a:latin typeface="Arial"/>
            </a:endParaRPr>
          </a:p>
          <a:p>
            <a:pPr>
              <a:lnSpc>
                <a:spcPct val="100000"/>
              </a:lnSpc>
              <a:spcBef>
                <a:spcPts val="360"/>
              </a:spcBef>
              <a:buNone/>
              <a:tabLst>
                <a:tab algn="l" pos="0"/>
              </a:tabLst>
            </a:pPr>
            <a:endParaRPr b="0" lang="en-US" sz="3800" spc="-1" strike="noStrike">
              <a:solidFill>
                <a:srgbClr val="000000"/>
              </a:solidFill>
              <a:latin typeface="Arial"/>
            </a:endParaRPr>
          </a:p>
          <a:p>
            <a:pPr>
              <a:lnSpc>
                <a:spcPct val="100000"/>
              </a:lnSpc>
              <a:spcBef>
                <a:spcPts val="360"/>
              </a:spcBef>
              <a:buNone/>
              <a:tabLst>
                <a:tab algn="l" pos="0"/>
              </a:tabLst>
            </a:pPr>
            <a:r>
              <a:rPr b="1" lang="en-US" sz="3800" spc="-1" strike="noStrike">
                <a:solidFill>
                  <a:srgbClr val="1f75b1"/>
                </a:solidFill>
                <a:latin typeface="Calibri"/>
                <a:ea typeface="Calibri"/>
              </a:rPr>
              <a:t> </a:t>
            </a:r>
            <a:r>
              <a:rPr b="0" lang="en-US" sz="3800" spc="-1" strike="noStrike">
                <a:solidFill>
                  <a:srgbClr val="000000"/>
                </a:solidFill>
                <a:latin typeface="Calibri"/>
                <a:ea typeface="Calibri"/>
              </a:rPr>
              <a:t> </a:t>
            </a:r>
            <a:endParaRPr b="0" lang="en-US" sz="3800" spc="-1" strike="noStrike">
              <a:solidFill>
                <a:srgbClr val="000000"/>
              </a:solidFill>
              <a:latin typeface="Arial"/>
            </a:endParaRPr>
          </a:p>
          <a:p>
            <a:pPr>
              <a:lnSpc>
                <a:spcPct val="100000"/>
              </a:lnSpc>
              <a:spcBef>
                <a:spcPts val="360"/>
              </a:spcBef>
              <a:buNone/>
              <a:tabLst>
                <a:tab algn="l" pos="0"/>
              </a:tabLst>
            </a:pPr>
            <a:endParaRPr b="0" lang="en-US" sz="2500" spc="-1" strike="noStrike">
              <a:solidFill>
                <a:srgbClr val="000000"/>
              </a:solidFill>
              <a:latin typeface="Arial"/>
            </a:endParaRPr>
          </a:p>
          <a:p>
            <a:pPr>
              <a:lnSpc>
                <a:spcPct val="100000"/>
              </a:lnSpc>
              <a:spcBef>
                <a:spcPts val="360"/>
              </a:spcBef>
              <a:buNone/>
              <a:tabLst>
                <a:tab algn="l" pos="0"/>
              </a:tabLst>
            </a:pPr>
            <a:endParaRPr b="0" lang="en-US" sz="2300" spc="-1" strike="noStrike">
              <a:solidFill>
                <a:srgbClr val="000000"/>
              </a:solidFill>
              <a:latin typeface="Arial"/>
            </a:endParaRPr>
          </a:p>
        </p:txBody>
      </p:sp>
      <p:sp>
        <p:nvSpPr>
          <p:cNvPr id="590" name="PlaceHolder 2"/>
          <p:cNvSpPr>
            <a:spLocks noGrp="1"/>
          </p:cNvSpPr>
          <p:nvPr>
            <p:ph type="sldNum" idx="29"/>
          </p:nvPr>
        </p:nvSpPr>
        <p:spPr>
          <a:xfrm>
            <a:off x="9344160" y="6494400"/>
            <a:ext cx="284472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B1E40C18-70FD-4F73-B39D-59585BC4C831}" type="slidenum">
              <a:rPr b="0" lang="en-US" sz="1600" spc="-1" strike="noStrike">
                <a:solidFill>
                  <a:srgbClr val="898989"/>
                </a:solidFill>
                <a:latin typeface="Calibri"/>
                <a:ea typeface="Calibri"/>
              </a:rPr>
              <a:t>&lt;number&gt;</a:t>
            </a:fld>
            <a:endParaRPr b="0" lang="en-US" sz="1600" spc="-1" strike="noStrike">
              <a:latin typeface="Times New Roman"/>
            </a:endParaRPr>
          </a:p>
        </p:txBody>
      </p:sp>
      <p:pic>
        <p:nvPicPr>
          <p:cNvPr id="591" name="Google Shape;654;g129455b62f5_3_0" descr=""/>
          <p:cNvPicPr/>
          <p:nvPr/>
        </p:nvPicPr>
        <p:blipFill>
          <a:blip r:embed="rId1"/>
          <a:stretch/>
        </p:blipFill>
        <p:spPr>
          <a:xfrm>
            <a:off x="319320" y="1955160"/>
            <a:ext cx="3859920" cy="2947680"/>
          </a:xfrm>
          <a:prstGeom prst="rect">
            <a:avLst/>
          </a:prstGeom>
          <a:ln w="0">
            <a:noFill/>
          </a:ln>
        </p:spPr>
      </p:pic>
      <p:sp>
        <p:nvSpPr>
          <p:cNvPr id="592" name="Google Shape;655;g129455b62f5_3_0"/>
          <p:cNvSpPr/>
          <p:nvPr/>
        </p:nvSpPr>
        <p:spPr>
          <a:xfrm>
            <a:off x="4781880" y="1494000"/>
            <a:ext cx="7194600" cy="266760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700" spc="-1" strike="noStrike">
                <a:solidFill>
                  <a:srgbClr val="434341"/>
                </a:solidFill>
                <a:highlight>
                  <a:srgbClr val="ffffff"/>
                </a:highlight>
                <a:latin typeface="Calibri"/>
                <a:ea typeface="Calibri"/>
              </a:rPr>
              <a:t>ADMINISTRATION OF COMPUTE SERVICE</a:t>
            </a:r>
            <a:endParaRPr b="0" lang="en-US" sz="1700" spc="-1" strike="noStrike">
              <a:latin typeface="Arial"/>
            </a:endParaRPr>
          </a:p>
          <a:p>
            <a:pPr marL="457200" indent="-336600">
              <a:lnSpc>
                <a:spcPct val="100000"/>
              </a:lnSpc>
              <a:buClr>
                <a:srgbClr val="434341"/>
              </a:buClr>
              <a:buFont typeface="Calibri"/>
              <a:buChar char="●"/>
              <a:tabLst>
                <a:tab algn="l" pos="0"/>
              </a:tabLst>
            </a:pPr>
            <a:r>
              <a:rPr b="0" lang="en-US" sz="1700" spc="-1" strike="noStrike">
                <a:solidFill>
                  <a:srgbClr val="434341"/>
                </a:solidFill>
                <a:highlight>
                  <a:srgbClr val="ffffff"/>
                </a:highlight>
                <a:latin typeface="Calibri"/>
                <a:ea typeface="Calibri"/>
              </a:rPr>
              <a:t>which includes both on-site high performance computing  and  temporary cloud  data  storage.</a:t>
            </a:r>
            <a:endParaRPr b="0" lang="en-US" sz="1700" spc="-1" strike="noStrike">
              <a:latin typeface="Arial"/>
            </a:endParaRPr>
          </a:p>
          <a:p>
            <a:pPr marL="457200">
              <a:lnSpc>
                <a:spcPct val="100000"/>
              </a:lnSpc>
              <a:buNone/>
              <a:tabLst>
                <a:tab algn="l" pos="0"/>
              </a:tabLst>
            </a:pPr>
            <a:endParaRPr b="0" lang="en-US" sz="1700" spc="-1" strike="noStrike">
              <a:latin typeface="Arial"/>
            </a:endParaRPr>
          </a:p>
          <a:p>
            <a:pPr marL="457200" indent="-317520">
              <a:lnSpc>
                <a:spcPct val="100000"/>
              </a:lnSpc>
              <a:buClr>
                <a:srgbClr val="434341"/>
              </a:buClr>
              <a:buFont typeface="Calibri"/>
              <a:buChar char="●"/>
              <a:tabLst>
                <a:tab algn="l" pos="0"/>
              </a:tabLst>
            </a:pPr>
            <a:r>
              <a:rPr b="0" lang="en-US" sz="1700" spc="-1" strike="noStrike">
                <a:solidFill>
                  <a:srgbClr val="434341"/>
                </a:solidFill>
                <a:highlight>
                  <a:srgbClr val="ffffff"/>
                </a:highlight>
                <a:latin typeface="Calibri"/>
                <a:ea typeface="Calibri"/>
              </a:rPr>
              <a:t>-requests  will be received  from the LSST Community at the beginning of Fiscal Year and at the half of Fiscal Year; an  advantage will have those who interacted with SER-SAG Team;  the amount of request which can be handled will be decided</a:t>
            </a:r>
            <a:r>
              <a:rPr b="0" lang="en-US" sz="1400" spc="-1" strike="noStrike">
                <a:solidFill>
                  <a:srgbClr val="434341"/>
                </a:solidFill>
                <a:highlight>
                  <a:srgbClr val="ffffff"/>
                </a:highlight>
                <a:latin typeface="Calibri"/>
                <a:ea typeface="Calibri"/>
              </a:rPr>
              <a:t> </a:t>
            </a:r>
            <a:endParaRPr b="0" lang="en-US" sz="1400" spc="-1" strike="noStrike">
              <a:latin typeface="Arial"/>
            </a:endParaRPr>
          </a:p>
          <a:p>
            <a:pPr>
              <a:lnSpc>
                <a:spcPct val="100000"/>
              </a:lnSpc>
              <a:buNone/>
              <a:tabLst>
                <a:tab algn="l" pos="0"/>
              </a:tabLst>
            </a:pPr>
            <a:r>
              <a:rPr b="0" lang="en-US" sz="1000" spc="-1" strike="noStrike">
                <a:solidFill>
                  <a:srgbClr val="434341"/>
                </a:solidFill>
                <a:highlight>
                  <a:srgbClr val="ffffff"/>
                </a:highlight>
                <a:latin typeface="Calibri"/>
                <a:ea typeface="Calibri"/>
              </a:rPr>
              <a:t>- </a:t>
            </a:r>
            <a:endParaRPr b="0" lang="en-US" sz="1000" spc="-1" strike="noStrike">
              <a:latin typeface="Arial"/>
            </a:endParaRPr>
          </a:p>
        </p:txBody>
      </p:sp>
      <p:sp>
        <p:nvSpPr>
          <p:cNvPr id="593" name="Google Shape;656;g129455b62f5_3_0"/>
          <p:cNvSpPr/>
          <p:nvPr/>
        </p:nvSpPr>
        <p:spPr>
          <a:xfrm>
            <a:off x="6842520" y="4310280"/>
            <a:ext cx="2316600" cy="399960"/>
          </a:xfrm>
          <a:prstGeom prst="rect">
            <a:avLst/>
          </a:prstGeom>
          <a:noFill/>
          <a:ln w="0">
            <a:noFill/>
          </a:ln>
        </p:spPr>
        <p:style>
          <a:lnRef idx="0"/>
          <a:fillRef idx="0"/>
          <a:effectRef idx="0"/>
          <a:fontRef idx="minor"/>
        </p:style>
      </p:sp>
      <p:sp>
        <p:nvSpPr>
          <p:cNvPr id="594" name="Google Shape;657;g129455b62f5_3_0"/>
          <p:cNvSpPr/>
          <p:nvPr/>
        </p:nvSpPr>
        <p:spPr>
          <a:xfrm>
            <a:off x="1344240" y="5756760"/>
            <a:ext cx="1810080" cy="969120"/>
          </a:xfrm>
          <a:prstGeom prst="rect">
            <a:avLst/>
          </a:prstGeom>
          <a:noFill/>
          <a:ln w="19050">
            <a:solidFill>
              <a:srgbClr val="000000"/>
            </a:solidFill>
            <a:round/>
          </a:ln>
        </p:spPr>
        <p:style>
          <a:lnRef idx="0"/>
          <a:fillRef idx="0"/>
          <a:effectRef idx="0"/>
          <a:fontRef idx="minor"/>
        </p:style>
      </p:sp>
      <p:sp>
        <p:nvSpPr>
          <p:cNvPr id="595" name="Google Shape;658;g129455b62f5_3_0"/>
          <p:cNvSpPr/>
          <p:nvPr/>
        </p:nvSpPr>
        <p:spPr>
          <a:xfrm>
            <a:off x="1344240" y="5756760"/>
            <a:ext cx="8896320" cy="9601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700" spc="-1" strike="noStrike">
                <a:solidFill>
                  <a:srgbClr val="000000"/>
                </a:solidFill>
                <a:latin typeface="Calibri"/>
                <a:ea typeface="Calibri"/>
              </a:rPr>
              <a:t>AI PLATFORM</a:t>
            </a:r>
            <a:endParaRPr b="0" lang="en-US" sz="1700" spc="-1" strike="noStrike">
              <a:latin typeface="Arial"/>
            </a:endParaRPr>
          </a:p>
          <a:p>
            <a:pPr>
              <a:lnSpc>
                <a:spcPct val="100000"/>
              </a:lnSpc>
              <a:buNone/>
              <a:tabLst>
                <a:tab algn="l" pos="0"/>
              </a:tabLst>
            </a:pPr>
            <a:r>
              <a:rPr b="1" lang="en-US" sz="1700" spc="-1" strike="noStrike">
                <a:solidFill>
                  <a:srgbClr val="000000"/>
                </a:solidFill>
                <a:latin typeface="Calibri"/>
                <a:ea typeface="Calibri"/>
              </a:rPr>
              <a:t>OPERATED BY </a:t>
            </a:r>
            <a:endParaRPr b="0" lang="en-US" sz="1700" spc="-1" strike="noStrike">
              <a:latin typeface="Arial"/>
            </a:endParaRPr>
          </a:p>
          <a:p>
            <a:pPr>
              <a:lnSpc>
                <a:spcPct val="100000"/>
              </a:lnSpc>
              <a:buNone/>
              <a:tabLst>
                <a:tab algn="l" pos="0"/>
              </a:tabLst>
            </a:pPr>
            <a:r>
              <a:rPr b="1" lang="en-US" sz="1700" spc="-1" strike="noStrike">
                <a:solidFill>
                  <a:srgbClr val="000000"/>
                </a:solidFill>
                <a:latin typeface="Calibri"/>
                <a:ea typeface="Calibri"/>
              </a:rPr>
              <a:t>SER-SAG-1 TEAM</a:t>
            </a:r>
            <a:endParaRPr b="0" lang="en-US" sz="1700" spc="-1" strike="noStrike">
              <a:latin typeface="Arial"/>
            </a:endParaRPr>
          </a:p>
        </p:txBody>
      </p:sp>
      <p:sp>
        <p:nvSpPr>
          <p:cNvPr id="596" name="Google Shape;659;g129455b62f5_3_0"/>
          <p:cNvSpPr/>
          <p:nvPr/>
        </p:nvSpPr>
        <p:spPr>
          <a:xfrm flipH="1" rot="10800000">
            <a:off x="2537280" y="4903200"/>
            <a:ext cx="23040" cy="853560"/>
          </a:xfrm>
          <a:custGeom>
            <a:avLst/>
            <a:gdLst/>
            <a:ahLst/>
            <a:rect l="l" t="t" r="r" b="b"/>
            <a:pathLst>
              <a:path w="21600" h="21600">
                <a:moveTo>
                  <a:pt x="0" y="0"/>
                </a:moveTo>
                <a:lnTo>
                  <a:pt x="21600" y="21600"/>
                </a:lnTo>
              </a:path>
            </a:pathLst>
          </a:custGeom>
          <a:noFill/>
          <a:ln w="19050">
            <a:solidFill>
              <a:srgbClr val="1f497d"/>
            </a:solidFill>
            <a:round/>
            <a:tailEnd len="med" type="triangle" w="med"/>
          </a:ln>
        </p:spPr>
        <p:style>
          <a:lnRef idx="0"/>
          <a:fillRef idx="0"/>
          <a:effectRef idx="0"/>
          <a:fontRef idx="minor"/>
        </p:style>
      </p:sp>
      <p:sp>
        <p:nvSpPr>
          <p:cNvPr id="597" name="Google Shape;660;g129455b62f5_3_0"/>
          <p:cNvSpPr/>
          <p:nvPr/>
        </p:nvSpPr>
        <p:spPr>
          <a:xfrm flipH="1">
            <a:off x="2069280" y="4892760"/>
            <a:ext cx="1080" cy="874080"/>
          </a:xfrm>
          <a:custGeom>
            <a:avLst/>
            <a:gdLst/>
            <a:ahLst/>
            <a:rect l="l" t="t" r="r" b="b"/>
            <a:pathLst>
              <a:path w="21600" h="21600">
                <a:moveTo>
                  <a:pt x="0" y="0"/>
                </a:moveTo>
                <a:lnTo>
                  <a:pt x="21600" y="21600"/>
                </a:lnTo>
              </a:path>
            </a:pathLst>
          </a:custGeom>
          <a:noFill/>
          <a:ln w="19050">
            <a:solidFill>
              <a:srgbClr val="1f497d"/>
            </a:solidFill>
            <a:round/>
            <a:tailEnd len="med" type="triangle" w="med"/>
          </a:ln>
        </p:spPr>
        <p:style>
          <a:lnRef idx="0"/>
          <a:fillRef idx="0"/>
          <a:effectRef idx="0"/>
          <a:fontRef idx="minor"/>
        </p:style>
      </p:sp>
      <p:sp>
        <p:nvSpPr>
          <p:cNvPr id="598" name="Google Shape;661;g129455b62f5_3_0"/>
          <p:cNvSpPr/>
          <p:nvPr/>
        </p:nvSpPr>
        <p:spPr>
          <a:xfrm>
            <a:off x="4869000" y="3821400"/>
            <a:ext cx="7194600" cy="3506040"/>
          </a:xfrm>
          <a:prstGeom prst="rect">
            <a:avLst/>
          </a:prstGeom>
          <a:noFill/>
          <a:ln w="0">
            <a:noFill/>
          </a:ln>
        </p:spPr>
        <p:style>
          <a:lnRef idx="0"/>
          <a:fillRef idx="0"/>
          <a:effectRef idx="0"/>
          <a:fontRef idx="minor"/>
        </p:style>
        <p:txBody>
          <a:bodyPr tIns="91440" bIns="91440" anchor="t">
            <a:spAutoFit/>
          </a:bodyPr>
          <a:p>
            <a:pPr>
              <a:lnSpc>
                <a:spcPct val="100000"/>
              </a:lnSpc>
              <a:spcBef>
                <a:spcPts val="360"/>
              </a:spcBef>
              <a:buNone/>
              <a:tabLst>
                <a:tab algn="l" pos="0"/>
              </a:tabLst>
            </a:pPr>
            <a:r>
              <a:rPr b="1" lang="en-US" sz="1700" spc="-1" strike="noStrike">
                <a:solidFill>
                  <a:srgbClr val="24292f"/>
                </a:solidFill>
                <a:latin typeface="Calibri"/>
                <a:ea typeface="Calibri"/>
              </a:rPr>
              <a:t>SPECIFICATION OF COMPUTE SERVICE:</a:t>
            </a:r>
            <a:endParaRPr b="0" lang="en-US" sz="1700" spc="-1" strike="noStrike">
              <a:latin typeface="Arial"/>
            </a:endParaRPr>
          </a:p>
          <a:p>
            <a:pPr marL="457200" indent="-336600">
              <a:lnSpc>
                <a:spcPct val="100000"/>
              </a:lnSpc>
              <a:spcBef>
                <a:spcPts val="360"/>
              </a:spcBef>
              <a:buClr>
                <a:srgbClr val="000000"/>
              </a:buClr>
              <a:buFont typeface="Calibri"/>
              <a:buChar char="●"/>
              <a:tabLst>
                <a:tab algn="l" pos="0"/>
              </a:tabLst>
            </a:pPr>
            <a:r>
              <a:rPr b="1" lang="en-US" sz="1700" spc="-1" strike="noStrike" u="sng">
                <a:solidFill>
                  <a:srgbClr val="24292f"/>
                </a:solidFill>
                <a:uFillTx/>
                <a:latin typeface="Calibri"/>
                <a:ea typeface="Calibri"/>
              </a:rPr>
              <a:t>Temporary </a:t>
            </a:r>
            <a:r>
              <a:rPr b="1" lang="en-US" sz="1700" spc="-1" strike="noStrike">
                <a:solidFill>
                  <a:srgbClr val="24292f"/>
                </a:solidFill>
                <a:latin typeface="Calibri"/>
                <a:ea typeface="Calibri"/>
              </a:rPr>
              <a:t>Data storage based on QNAP platform with over 250TB  of available disk space. </a:t>
            </a:r>
            <a:r>
              <a:rPr b="1" lang="en-US" sz="1700" spc="-1" strike="noStrike">
                <a:solidFill>
                  <a:srgbClr val="0000ff"/>
                </a:solidFill>
                <a:latin typeface="Calibri"/>
                <a:ea typeface="Calibri"/>
              </a:rPr>
              <a:t>Realized as LSST TVS SC Kickstarter Heising Simons Foundation project of SER-SAG&amp;CPG</a:t>
            </a:r>
            <a:endParaRPr b="0" lang="en-US" sz="1700" spc="-1" strike="noStrike">
              <a:latin typeface="Arial"/>
            </a:endParaRPr>
          </a:p>
          <a:p>
            <a:pPr marL="457200">
              <a:lnSpc>
                <a:spcPct val="100000"/>
              </a:lnSpc>
              <a:spcBef>
                <a:spcPts val="360"/>
              </a:spcBef>
              <a:buNone/>
              <a:tabLst>
                <a:tab algn="l" pos="0"/>
              </a:tabLst>
            </a:pPr>
            <a:endParaRPr b="0" lang="en-US" sz="1700" spc="-1" strike="noStrike">
              <a:latin typeface="Arial"/>
            </a:endParaRPr>
          </a:p>
          <a:p>
            <a:pPr marL="457200" indent="-336600">
              <a:lnSpc>
                <a:spcPct val="100000"/>
              </a:lnSpc>
              <a:buClr>
                <a:srgbClr val="674ea7"/>
              </a:buClr>
              <a:buFont typeface="Calibri"/>
              <a:buChar char="●"/>
              <a:tabLst>
                <a:tab algn="l" pos="0"/>
              </a:tabLst>
            </a:pPr>
            <a:r>
              <a:rPr b="1" lang="en-US" sz="1700" spc="-1" strike="noStrike">
                <a:solidFill>
                  <a:srgbClr val="674ea7"/>
                </a:solidFill>
                <a:latin typeface="Calibri"/>
                <a:ea typeface="Calibri"/>
              </a:rPr>
              <a:t>AI platform</a:t>
            </a:r>
            <a:endParaRPr b="0" lang="en-US" sz="1700" spc="-1" strike="noStrike">
              <a:latin typeface="Arial"/>
            </a:endParaRPr>
          </a:p>
          <a:p>
            <a:pPr marL="457200">
              <a:lnSpc>
                <a:spcPct val="100000"/>
              </a:lnSpc>
              <a:buNone/>
              <a:tabLst>
                <a:tab algn="l" pos="0"/>
              </a:tabLst>
            </a:pPr>
            <a:r>
              <a:rPr b="1" lang="en-US" sz="1700" spc="-1" strike="noStrike">
                <a:solidFill>
                  <a:srgbClr val="674ea7"/>
                </a:solidFill>
                <a:latin typeface="Calibri"/>
                <a:ea typeface="Calibri"/>
              </a:rPr>
              <a:t>Office for Information Technologies and e-Government</a:t>
            </a:r>
            <a:endParaRPr b="0" lang="en-US" sz="1700" spc="-1" strike="noStrike">
              <a:latin typeface="Arial"/>
            </a:endParaRPr>
          </a:p>
          <a:p>
            <a:pPr>
              <a:lnSpc>
                <a:spcPct val="100000"/>
              </a:lnSpc>
              <a:spcBef>
                <a:spcPts val="479"/>
              </a:spcBef>
              <a:buNone/>
              <a:tabLst>
                <a:tab algn="l" pos="0"/>
              </a:tabLst>
            </a:pPr>
            <a:r>
              <a:rPr b="0" lang="en-US" sz="1700" spc="-1" strike="noStrike">
                <a:solidFill>
                  <a:srgbClr val="000000"/>
                </a:solidFill>
                <a:latin typeface="Calibri"/>
                <a:ea typeface="Calibri"/>
              </a:rPr>
              <a:t>         </a:t>
            </a:r>
            <a:r>
              <a:rPr b="0" lang="en-US" sz="1700" spc="-1" strike="noStrike">
                <a:solidFill>
                  <a:srgbClr val="000000"/>
                </a:solidFill>
                <a:latin typeface="Calibri"/>
                <a:ea typeface="Calibri"/>
              </a:rPr>
              <a:t>4 Nvidia servers with ~120 000 nodes: </a:t>
            </a:r>
            <a:endParaRPr b="0" lang="en-US" sz="1700" spc="-1" strike="noStrike">
              <a:latin typeface="Arial"/>
            </a:endParaRPr>
          </a:p>
          <a:p>
            <a:pPr>
              <a:lnSpc>
                <a:spcPct val="100000"/>
              </a:lnSpc>
              <a:spcBef>
                <a:spcPts val="479"/>
              </a:spcBef>
              <a:buNone/>
              <a:tabLst>
                <a:tab algn="l" pos="0"/>
              </a:tabLst>
            </a:pPr>
            <a:r>
              <a:rPr b="0" lang="en-US" sz="1700" spc="-1" strike="noStrike">
                <a:solidFill>
                  <a:srgbClr val="000000"/>
                </a:solidFill>
                <a:latin typeface="Calibri"/>
                <a:ea typeface="Calibri"/>
              </a:rPr>
              <a:t>          </a:t>
            </a:r>
            <a:r>
              <a:rPr b="0" lang="en-US" sz="1700" spc="-1" strike="noStrike">
                <a:solidFill>
                  <a:srgbClr val="000000"/>
                </a:solidFill>
                <a:latin typeface="Calibri"/>
                <a:ea typeface="Calibri"/>
              </a:rPr>
              <a:t>each server  has 8x3744 nodes = 29 952 nodes.</a:t>
            </a:r>
            <a:endParaRPr b="0" lang="en-US" sz="1700" spc="-1" strike="noStrike">
              <a:latin typeface="Arial"/>
            </a:endParaRPr>
          </a:p>
          <a:p>
            <a:pPr>
              <a:lnSpc>
                <a:spcPct val="100000"/>
              </a:lnSpc>
              <a:buNone/>
              <a:tabLst>
                <a:tab algn="l" pos="0"/>
              </a:tabLst>
            </a:pPr>
            <a:endParaRPr b="0" lang="en-US" sz="1700" spc="-1" strike="noStrike">
              <a:latin typeface="Arial"/>
            </a:endParaRPr>
          </a:p>
        </p:txBody>
      </p:sp>
      <p:sp>
        <p:nvSpPr>
          <p:cNvPr id="599" name="Google Shape;662;g129455b62f5_3_0"/>
          <p:cNvSpPr/>
          <p:nvPr/>
        </p:nvSpPr>
        <p:spPr>
          <a:xfrm flipH="1">
            <a:off x="3154680" y="3709800"/>
            <a:ext cx="723600" cy="2057040"/>
          </a:xfrm>
          <a:custGeom>
            <a:avLst/>
            <a:gdLst/>
            <a:ahLst/>
            <a:rect l="l" t="t" r="r" b="b"/>
            <a:pathLst>
              <a:path w="21600" h="21600">
                <a:moveTo>
                  <a:pt x="0" y="0"/>
                </a:moveTo>
                <a:lnTo>
                  <a:pt x="21600" y="21600"/>
                </a:lnTo>
              </a:path>
            </a:pathLst>
          </a:custGeom>
          <a:noFill/>
          <a:ln w="19050">
            <a:solidFill>
              <a:srgbClr val="1f497d"/>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1" name="Google Shape;134;g183da2ec2c1_0_17" descr=""/>
          <p:cNvPicPr/>
          <p:nvPr/>
        </p:nvPicPr>
        <p:blipFill>
          <a:blip r:embed="rId1"/>
          <a:stretch/>
        </p:blipFill>
        <p:spPr>
          <a:xfrm>
            <a:off x="101880" y="204120"/>
            <a:ext cx="8112600" cy="6084360"/>
          </a:xfrm>
          <a:prstGeom prst="rect">
            <a:avLst/>
          </a:prstGeom>
          <a:ln w="0">
            <a:noFill/>
          </a:ln>
        </p:spPr>
      </p:pic>
      <p:pic>
        <p:nvPicPr>
          <p:cNvPr id="202" name="Google Shape;137;g183da2ec2c1_0_17" descr=""/>
          <p:cNvPicPr/>
          <p:nvPr/>
        </p:nvPicPr>
        <p:blipFill>
          <a:blip r:embed="rId2"/>
          <a:stretch/>
        </p:blipFill>
        <p:spPr>
          <a:xfrm>
            <a:off x="8138520" y="3507840"/>
            <a:ext cx="3915360" cy="3196080"/>
          </a:xfrm>
          <a:prstGeom prst="rect">
            <a:avLst/>
          </a:prstGeom>
          <a:ln w="0">
            <a:noFill/>
          </a:ln>
        </p:spPr>
      </p:pic>
      <p:sp>
        <p:nvSpPr>
          <p:cNvPr id="203" name="Google Shape;138;g183da2ec2c1_0_17"/>
          <p:cNvSpPr/>
          <p:nvPr/>
        </p:nvSpPr>
        <p:spPr>
          <a:xfrm>
            <a:off x="8081640" y="3508200"/>
            <a:ext cx="4029480" cy="3306960"/>
          </a:xfrm>
          <a:prstGeom prst="rect">
            <a:avLst/>
          </a:prstGeom>
          <a:solidFill>
            <a:srgbClr val="92ff00">
              <a:alpha val="15000"/>
            </a:srgbClr>
          </a:solidFill>
          <a:ln w="19050">
            <a:solidFill>
              <a:srgbClr val="d9ead3"/>
            </a:solidFill>
            <a:round/>
          </a:ln>
        </p:spPr>
        <p:style>
          <a:lnRef idx="0"/>
          <a:fillRef idx="0"/>
          <a:effectRef idx="0"/>
          <a:fontRef idx="minor"/>
        </p:style>
      </p:sp>
      <p:pic>
        <p:nvPicPr>
          <p:cNvPr id="204" name="Google Shape;139;g183da2ec2c1_0_17" descr=""/>
          <p:cNvPicPr/>
          <p:nvPr/>
        </p:nvPicPr>
        <p:blipFill>
          <a:blip r:embed="rId3"/>
          <a:stretch/>
        </p:blipFill>
        <p:spPr>
          <a:xfrm>
            <a:off x="8214840" y="222480"/>
            <a:ext cx="3765240" cy="2792880"/>
          </a:xfrm>
          <a:prstGeom prst="rect">
            <a:avLst/>
          </a:prstGeom>
          <a:ln w="0">
            <a:noFill/>
          </a:ln>
        </p:spPr>
      </p:pic>
      <p:sp>
        <p:nvSpPr>
          <p:cNvPr id="205" name="Google Shape;140;g183da2ec2c1_0_17"/>
          <p:cNvSpPr/>
          <p:nvPr/>
        </p:nvSpPr>
        <p:spPr>
          <a:xfrm>
            <a:off x="8831160" y="2984760"/>
            <a:ext cx="3222720" cy="5173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100" spc="-1" strike="noStrike">
                <a:solidFill>
                  <a:srgbClr val="000000"/>
                </a:solidFill>
                <a:latin typeface="Calibri"/>
                <a:ea typeface="Calibri"/>
              </a:rPr>
              <a:t>Figure reproduced from Hickox et al. (2014) in Padovani et al  2017</a:t>
            </a:r>
            <a:endParaRPr b="0" lang="en-US" sz="1100" spc="-1" strike="noStrike">
              <a:latin typeface="Arial"/>
            </a:endParaRPr>
          </a:p>
        </p:txBody>
      </p:sp>
      <p:sp>
        <p:nvSpPr>
          <p:cNvPr id="206" name="Google Shape;141;g183da2ec2c1_0_17"/>
          <p:cNvSpPr/>
          <p:nvPr/>
        </p:nvSpPr>
        <p:spPr>
          <a:xfrm>
            <a:off x="3441600" y="746280"/>
            <a:ext cx="8612640" cy="5025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2100" spc="-1" strike="noStrike">
                <a:solidFill>
                  <a:srgbClr val="000000"/>
                </a:solidFill>
                <a:latin typeface="Calibri"/>
                <a:ea typeface="Calibri"/>
              </a:rPr>
              <a:t>Horne +03</a:t>
            </a:r>
            <a:endParaRPr b="0" lang="en-US" sz="21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PlaceHolder 1"/>
          <p:cNvSpPr>
            <a:spLocks noGrp="1"/>
          </p:cNvSpPr>
          <p:nvPr>
            <p:ph type="sldNum" idx="30"/>
          </p:nvPr>
        </p:nvSpPr>
        <p:spPr>
          <a:xfrm>
            <a:off x="9344160" y="6494400"/>
            <a:ext cx="284472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65D55F10-6ACD-4C32-B157-604673B73D5B}" type="slidenum">
              <a:rPr b="0" lang="en-US" sz="1600" spc="-1" strike="noStrike">
                <a:solidFill>
                  <a:srgbClr val="898989"/>
                </a:solidFill>
                <a:latin typeface="Calibri"/>
                <a:ea typeface="Calibri"/>
              </a:rPr>
              <a:t>&lt;number&gt;</a:t>
            </a:fld>
            <a:endParaRPr b="0" lang="en-US" sz="1600" spc="-1" strike="noStrike">
              <a:latin typeface="Times New Roman"/>
            </a:endParaRPr>
          </a:p>
        </p:txBody>
      </p:sp>
      <p:sp>
        <p:nvSpPr>
          <p:cNvPr id="601" name="PlaceHolder 2"/>
          <p:cNvSpPr>
            <a:spLocks noGrp="1"/>
          </p:cNvSpPr>
          <p:nvPr>
            <p:ph type="title"/>
          </p:nvPr>
        </p:nvSpPr>
        <p:spPr>
          <a:xfrm>
            <a:off x="609840" y="173160"/>
            <a:ext cx="10969200" cy="715680"/>
          </a:xfrm>
          <a:prstGeom prst="rect">
            <a:avLst/>
          </a:prstGeom>
          <a:noFill/>
          <a:ln w="0">
            <a:noFill/>
          </a:ln>
        </p:spPr>
        <p:txBody>
          <a:bodyPr lIns="123120" rIns="123120" tIns="61560" bIns="61560" anchor="ctr">
            <a:noAutofit/>
          </a:bodyPr>
          <a:p>
            <a:pPr algn="ctr">
              <a:lnSpc>
                <a:spcPct val="100000"/>
              </a:lnSpc>
              <a:buNone/>
              <a:tabLst>
                <a:tab algn="l" pos="0"/>
              </a:tabLst>
            </a:pPr>
            <a:r>
              <a:rPr b="0" lang="en-US" sz="4000" spc="-1" strike="noStrike">
                <a:solidFill>
                  <a:srgbClr val="1872ad"/>
                </a:solidFill>
                <a:latin typeface="Calibri"/>
                <a:ea typeface="Calibri"/>
              </a:rPr>
              <a:t>Execution time of our pipeline: comparison</a:t>
            </a:r>
            <a:endParaRPr b="0" lang="en-US" sz="4000" spc="-1" strike="noStrike">
              <a:solidFill>
                <a:srgbClr val="000000"/>
              </a:solidFill>
              <a:latin typeface="Arial"/>
            </a:endParaRPr>
          </a:p>
        </p:txBody>
      </p:sp>
      <p:pic>
        <p:nvPicPr>
          <p:cNvPr id="602" name="Google Shape;670;g13e1a741aa2_0_0" descr=""/>
          <p:cNvPicPr/>
          <p:nvPr/>
        </p:nvPicPr>
        <p:blipFill>
          <a:blip r:embed="rId1"/>
          <a:stretch/>
        </p:blipFill>
        <p:spPr>
          <a:xfrm>
            <a:off x="389160" y="5155920"/>
            <a:ext cx="2638080" cy="952200"/>
          </a:xfrm>
          <a:prstGeom prst="rect">
            <a:avLst/>
          </a:prstGeom>
          <a:ln w="0">
            <a:noFill/>
          </a:ln>
        </p:spPr>
      </p:pic>
      <p:pic>
        <p:nvPicPr>
          <p:cNvPr id="603" name="Google Shape;671;g13e1a741aa2_0_0" descr=""/>
          <p:cNvPicPr/>
          <p:nvPr/>
        </p:nvPicPr>
        <p:blipFill>
          <a:blip r:embed="rId2"/>
          <a:stretch/>
        </p:blipFill>
        <p:spPr>
          <a:xfrm>
            <a:off x="3133800" y="5190840"/>
            <a:ext cx="3219120" cy="917280"/>
          </a:xfrm>
          <a:prstGeom prst="rect">
            <a:avLst/>
          </a:prstGeom>
          <a:ln w="0">
            <a:noFill/>
          </a:ln>
        </p:spPr>
      </p:pic>
      <p:sp>
        <p:nvSpPr>
          <p:cNvPr id="604" name="Google Shape;672;g13e1a741aa2_0_0"/>
          <p:cNvSpPr/>
          <p:nvPr/>
        </p:nvSpPr>
        <p:spPr>
          <a:xfrm>
            <a:off x="496080" y="6108480"/>
            <a:ext cx="2423520" cy="103500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Execution time for Statistical significance determination using 10 shuffled LCs</a:t>
            </a:r>
            <a:endParaRPr b="0" lang="en-US" sz="1400" spc="-1" strike="noStrike">
              <a:latin typeface="Arial"/>
            </a:endParaRPr>
          </a:p>
        </p:txBody>
      </p:sp>
      <p:sp>
        <p:nvSpPr>
          <p:cNvPr id="605" name="Google Shape;673;g13e1a741aa2_0_0"/>
          <p:cNvSpPr/>
          <p:nvPr/>
        </p:nvSpPr>
        <p:spPr>
          <a:xfrm>
            <a:off x="3598920" y="6108480"/>
            <a:ext cx="2423520" cy="103500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Execution time for Statistical significance determination using 100 shuffled LCs</a:t>
            </a:r>
            <a:endParaRPr b="0" lang="en-US" sz="1400" spc="-1" strike="noStrike">
              <a:latin typeface="Arial"/>
            </a:endParaRPr>
          </a:p>
        </p:txBody>
      </p:sp>
      <p:pic>
        <p:nvPicPr>
          <p:cNvPr id="606" name="Google Shape;674;g13e1a741aa2_0_0" descr=""/>
          <p:cNvPicPr/>
          <p:nvPr/>
        </p:nvPicPr>
        <p:blipFill>
          <a:blip r:embed="rId3"/>
          <a:stretch/>
        </p:blipFill>
        <p:spPr>
          <a:xfrm>
            <a:off x="64440" y="1454760"/>
            <a:ext cx="8176680" cy="3567960"/>
          </a:xfrm>
          <a:prstGeom prst="rect">
            <a:avLst/>
          </a:prstGeom>
          <a:ln w="0">
            <a:noFill/>
          </a:ln>
        </p:spPr>
      </p:pic>
      <p:sp>
        <p:nvSpPr>
          <p:cNvPr id="607" name="Google Shape;675;g13e1a741aa2_0_0"/>
          <p:cNvSpPr/>
          <p:nvPr/>
        </p:nvSpPr>
        <p:spPr>
          <a:xfrm>
            <a:off x="9344160" y="1835640"/>
            <a:ext cx="1908000" cy="10054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2700" spc="-1" strike="noStrike">
                <a:solidFill>
                  <a:srgbClr val="674ea7"/>
                </a:solidFill>
                <a:latin typeface="Calibri"/>
                <a:ea typeface="Calibri"/>
              </a:rPr>
              <a:t>Dell XPS 13</a:t>
            </a:r>
            <a:endParaRPr b="0" lang="en-US" sz="2700" spc="-1" strike="noStrike">
              <a:latin typeface="Arial"/>
            </a:endParaRPr>
          </a:p>
        </p:txBody>
      </p:sp>
      <p:sp>
        <p:nvSpPr>
          <p:cNvPr id="608" name="Google Shape;676;g13e1a741aa2_0_0"/>
          <p:cNvSpPr/>
          <p:nvPr/>
        </p:nvSpPr>
        <p:spPr>
          <a:xfrm>
            <a:off x="8945640" y="2477160"/>
            <a:ext cx="2423520" cy="608760"/>
          </a:xfrm>
          <a:prstGeom prst="rect">
            <a:avLst/>
          </a:prstGeom>
          <a:noFill/>
          <a:ln w="0">
            <a:noFill/>
          </a:ln>
        </p:spPr>
        <p:style>
          <a:lnRef idx="0"/>
          <a:fillRef idx="0"/>
          <a:effectRef idx="0"/>
          <a:fontRef idx="minor"/>
        </p:style>
        <p:txBody>
          <a:bodyPr tIns="91440" bIns="91440" anchor="t">
            <a:spAutoFit/>
          </a:bodyPr>
          <a:p>
            <a:pPr marL="457200" indent="-317520">
              <a:lnSpc>
                <a:spcPct val="100000"/>
              </a:lnSpc>
              <a:buClr>
                <a:srgbClr val="000000"/>
              </a:buClr>
              <a:buFont typeface="Calibri"/>
              <a:buChar char="●"/>
            </a:pPr>
            <a:r>
              <a:rPr b="0" lang="en-US" sz="1400" spc="-1" strike="noStrike">
                <a:solidFill>
                  <a:srgbClr val="000000"/>
                </a:solidFill>
                <a:latin typeface="Calibri"/>
                <a:ea typeface="Calibri"/>
              </a:rPr>
              <a:t>Intel i7 1.30GHz </a:t>
            </a:r>
            <a:endParaRPr b="0" lang="en-US" sz="1400" spc="-1" strike="noStrike">
              <a:latin typeface="Arial"/>
            </a:endParaRPr>
          </a:p>
          <a:p>
            <a:pPr marL="457200" indent="-317520">
              <a:lnSpc>
                <a:spcPct val="100000"/>
              </a:lnSpc>
              <a:buClr>
                <a:srgbClr val="000000"/>
              </a:buClr>
              <a:buFont typeface="Calibri"/>
              <a:buChar char="●"/>
            </a:pPr>
            <a:r>
              <a:rPr b="0" lang="en-US" sz="1400" spc="-1" strike="noStrike">
                <a:solidFill>
                  <a:srgbClr val="000000"/>
                </a:solidFill>
                <a:latin typeface="Calibri"/>
                <a:ea typeface="Calibri"/>
              </a:rPr>
              <a:t>8 cores</a:t>
            </a:r>
            <a:endParaRPr b="0" lang="en-US" sz="1400" spc="-1" strike="noStrike">
              <a:latin typeface="Arial"/>
            </a:endParaRPr>
          </a:p>
        </p:txBody>
      </p:sp>
      <p:pic>
        <p:nvPicPr>
          <p:cNvPr id="609" name="Google Shape;677;g13e1a741aa2_0_0" descr=""/>
          <p:cNvPicPr/>
          <p:nvPr/>
        </p:nvPicPr>
        <p:blipFill>
          <a:blip r:embed="rId4"/>
          <a:stretch/>
        </p:blipFill>
        <p:spPr>
          <a:xfrm>
            <a:off x="9027360" y="3281040"/>
            <a:ext cx="2095200" cy="713880"/>
          </a:xfrm>
          <a:prstGeom prst="rect">
            <a:avLst/>
          </a:prstGeom>
          <a:ln w="0">
            <a:noFill/>
          </a:ln>
        </p:spPr>
      </p:pic>
      <p:sp>
        <p:nvSpPr>
          <p:cNvPr id="610" name="Google Shape;678;g13e1a741aa2_0_0"/>
          <p:cNvSpPr/>
          <p:nvPr/>
        </p:nvSpPr>
        <p:spPr>
          <a:xfrm>
            <a:off x="9027360" y="4115520"/>
            <a:ext cx="242352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Statistical significance determined with 10 LCs</a:t>
            </a:r>
            <a:endParaRPr b="0" lang="en-US" sz="1400" spc="-1" strike="noStrike">
              <a:latin typeface="Arial"/>
            </a:endParaRPr>
          </a:p>
        </p:txBody>
      </p:sp>
      <p:sp>
        <p:nvSpPr>
          <p:cNvPr id="611" name="Google Shape;679;g13e1a741aa2_0_0"/>
          <p:cNvSpPr/>
          <p:nvPr/>
        </p:nvSpPr>
        <p:spPr>
          <a:xfrm>
            <a:off x="9116280" y="4937040"/>
            <a:ext cx="246240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Statistical significance determined with 100 LCs</a:t>
            </a:r>
            <a:endParaRPr b="0" lang="en-US" sz="1400" spc="-1" strike="noStrike">
              <a:latin typeface="Arial"/>
            </a:endParaRPr>
          </a:p>
        </p:txBody>
      </p:sp>
      <p:sp>
        <p:nvSpPr>
          <p:cNvPr id="612" name="Google Shape;680;g13e1a741aa2_0_0"/>
          <p:cNvSpPr/>
          <p:nvPr/>
        </p:nvSpPr>
        <p:spPr>
          <a:xfrm>
            <a:off x="11122920" y="5044680"/>
            <a:ext cx="89100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000000"/>
                </a:solidFill>
                <a:latin typeface="Calibri"/>
                <a:ea typeface="Calibri"/>
              </a:rPr>
              <a:t>&gt; 1.5h!</a:t>
            </a:r>
            <a:endParaRPr b="0" lang="en-US" sz="1400" spc="-1" strike="noStrike">
              <a:latin typeface="Arial"/>
            </a:endParaRPr>
          </a:p>
        </p:txBody>
      </p:sp>
      <p:sp>
        <p:nvSpPr>
          <p:cNvPr id="613" name="Google Shape;681;g13e1a741aa2_0_0"/>
          <p:cNvSpPr/>
          <p:nvPr/>
        </p:nvSpPr>
        <p:spPr>
          <a:xfrm>
            <a:off x="8502840" y="1180440"/>
            <a:ext cx="16560" cy="5514840"/>
          </a:xfrm>
          <a:custGeom>
            <a:avLst/>
            <a:gdLst/>
            <a:ahLst/>
            <a:rect l="l" t="t" r="r" b="b"/>
            <a:pathLst>
              <a:path w="21600" h="21600">
                <a:moveTo>
                  <a:pt x="0" y="0"/>
                </a:moveTo>
                <a:lnTo>
                  <a:pt x="21600" y="21600"/>
                </a:lnTo>
              </a:path>
            </a:pathLst>
          </a:custGeom>
          <a:noFill/>
          <a:ln w="9525">
            <a:solidFill>
              <a:srgbClr val="1f497d"/>
            </a:solidFill>
            <a:round/>
          </a:ln>
        </p:spPr>
        <p:style>
          <a:lnRef idx="0"/>
          <a:fillRef idx="0"/>
          <a:effectRef idx="0"/>
          <a:fontRef idx="minor"/>
        </p:style>
      </p:sp>
      <p:sp>
        <p:nvSpPr>
          <p:cNvPr id="614" name="Google Shape;682;g13e1a741aa2_0_0"/>
          <p:cNvSpPr txBox="1"/>
          <p:nvPr/>
        </p:nvSpPr>
        <p:spPr>
          <a:xfrm>
            <a:off x="9045360" y="5944320"/>
            <a:ext cx="2224440" cy="715680"/>
          </a:xfrm>
          <a:prstGeom prst="rect">
            <a:avLst/>
          </a:prstGeom>
        </p:spPr>
        <p:txBody>
          <a:bodyPr wrap="none" lIns="90000" rIns="90000" tIns="45000" bIns="45000" anchor="t" anchorCtr="1">
            <a:prstTxWarp prst="textPlain">
              <a:avLst>
                <a:gd name="adj" fmla="val 50000"/>
              </a:avLst>
            </a:prstTxWarp>
            <a:noAutofit/>
          </a:bodyPr>
          <a:p>
            <a:pPr algn="ctr">
              <a:lnSpc>
                <a:spcPct val="100000"/>
              </a:lnSpc>
              <a:buNone/>
            </a:pPr>
            <a:r>
              <a:rPr b="0" lang="en-US" sz="1400" spc="-1" strike="noStrike">
                <a:ln w="0">
                  <a:noFill/>
                </a:ln>
                <a:solidFill>
                  <a:srgbClr val="93c47d"/>
                </a:solidFill>
                <a:latin typeface="Arial"/>
                <a:ea typeface="Arial"/>
              </a:rPr>
              <a:t>GPU</a:t>
            </a:r>
            <a:endParaRPr b="0" lang="en-US" sz="1400" spc="-1" strike="noStrike">
              <a:ln w="0">
                <a:noFill/>
              </a:ln>
              <a:solidFill>
                <a:srgbClr val="93c47d"/>
              </a:solidFill>
              <a:latin typeface="Arial"/>
            </a:endParaRPr>
          </a:p>
        </p:txBody>
      </p:sp>
      <p:sp>
        <p:nvSpPr>
          <p:cNvPr id="615" name="Google Shape;683;g13e1a741aa2_0_0"/>
          <p:cNvSpPr/>
          <p:nvPr/>
        </p:nvSpPr>
        <p:spPr>
          <a:xfrm>
            <a:off x="8713800" y="5580720"/>
            <a:ext cx="3175200" cy="360"/>
          </a:xfrm>
          <a:custGeom>
            <a:avLst/>
            <a:gdLst/>
            <a:ahLst/>
            <a:rect l="l" t="t" r="r" b="b"/>
            <a:pathLst>
              <a:path w="21600" h="21600">
                <a:moveTo>
                  <a:pt x="0" y="0"/>
                </a:moveTo>
                <a:lnTo>
                  <a:pt x="21600" y="21600"/>
                </a:lnTo>
              </a:path>
            </a:pathLst>
          </a:custGeom>
          <a:noFill/>
          <a:ln w="9525">
            <a:solidFill>
              <a:srgbClr val="1f497d"/>
            </a:solidFill>
            <a:round/>
          </a:ln>
        </p:spPr>
        <p:style>
          <a:lnRef idx="0"/>
          <a:fillRef idx="0"/>
          <a:effectRef idx="0"/>
          <a:fontRef idx="minor"/>
        </p:style>
      </p:sp>
      <p:sp>
        <p:nvSpPr>
          <p:cNvPr id="616" name="Google Shape;684;g13e1a741aa2_0_0"/>
          <p:cNvSpPr/>
          <p:nvPr/>
        </p:nvSpPr>
        <p:spPr>
          <a:xfrm>
            <a:off x="8601480" y="1533960"/>
            <a:ext cx="242352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i="1" lang="en-US" sz="1400" spc="-1" strike="noStrike">
                <a:solidFill>
                  <a:srgbClr val="000000"/>
                </a:solidFill>
                <a:latin typeface="Calibri"/>
                <a:ea typeface="Calibri"/>
              </a:rPr>
              <a:t>Personal computing station</a:t>
            </a:r>
            <a:endParaRPr b="0" lang="en-US" sz="1400" spc="-1" strike="noStrike">
              <a:latin typeface="Arial"/>
            </a:endParaRPr>
          </a:p>
        </p:txBody>
      </p:sp>
      <p:sp>
        <p:nvSpPr>
          <p:cNvPr id="617" name="Google Shape;685;g13e1a741aa2_0_0"/>
          <p:cNvSpPr/>
          <p:nvPr/>
        </p:nvSpPr>
        <p:spPr>
          <a:xfrm>
            <a:off x="2203200" y="789480"/>
            <a:ext cx="6359040" cy="9892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2300" spc="-1" strike="noStrike">
                <a:solidFill>
                  <a:srgbClr val="674ea7"/>
                </a:solidFill>
                <a:latin typeface="Calibri"/>
                <a:ea typeface="Calibri"/>
              </a:rPr>
              <a:t>AI platform</a:t>
            </a:r>
            <a:endParaRPr b="0" lang="en-US" sz="2300" spc="-1" strike="noStrike">
              <a:latin typeface="Arial"/>
            </a:endParaRPr>
          </a:p>
          <a:p>
            <a:pPr>
              <a:lnSpc>
                <a:spcPct val="100000"/>
              </a:lnSpc>
              <a:buNone/>
              <a:tabLst>
                <a:tab algn="l" pos="0"/>
              </a:tabLst>
            </a:pPr>
            <a:r>
              <a:rPr b="1" lang="en-US" sz="1500" spc="-1" strike="noStrike">
                <a:solidFill>
                  <a:srgbClr val="674ea7"/>
                </a:solidFill>
                <a:latin typeface="Calibri"/>
                <a:ea typeface="Calibri"/>
              </a:rPr>
              <a:t>Office for Information Technologies and e-Government</a:t>
            </a:r>
            <a:endParaRPr b="0" lang="en-US" sz="1500" spc="-1" strike="noStrike">
              <a:latin typeface="Arial"/>
            </a:endParaRPr>
          </a:p>
          <a:p>
            <a:pPr>
              <a:lnSpc>
                <a:spcPct val="100000"/>
              </a:lnSpc>
              <a:buNone/>
              <a:tabLst>
                <a:tab algn="l" pos="0"/>
              </a:tabLst>
            </a:pP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title"/>
          </p:nvPr>
        </p:nvSpPr>
        <p:spPr>
          <a:xfrm>
            <a:off x="609480" y="274680"/>
            <a:ext cx="10969200" cy="715680"/>
          </a:xfrm>
          <a:prstGeom prst="rect">
            <a:avLst/>
          </a:prstGeom>
          <a:noFill/>
          <a:ln w="0">
            <a:noFill/>
          </a:ln>
        </p:spPr>
        <p:txBody>
          <a:bodyPr lIns="123120" rIns="123120" tIns="61560" bIns="61560" anchor="ctr">
            <a:noAutofit/>
          </a:bodyPr>
          <a:p>
            <a:pPr algn="ctr">
              <a:lnSpc>
                <a:spcPct val="100000"/>
              </a:lnSpc>
              <a:buNone/>
              <a:tabLst>
                <a:tab algn="l" pos="0"/>
              </a:tabLst>
            </a:pPr>
            <a:r>
              <a:rPr b="0" lang="en-US" sz="3400" spc="-1" strike="noStrike">
                <a:solidFill>
                  <a:srgbClr val="1872ad"/>
                </a:solidFill>
                <a:latin typeface="Calibri"/>
                <a:ea typeface="Calibri"/>
              </a:rPr>
              <a:t>     </a:t>
            </a:r>
            <a:endParaRPr b="0" lang="en-US" sz="3400" spc="-1" strike="noStrike">
              <a:solidFill>
                <a:srgbClr val="000000"/>
              </a:solidFill>
              <a:latin typeface="Arial"/>
            </a:endParaRPr>
          </a:p>
          <a:p>
            <a:pPr algn="ctr">
              <a:lnSpc>
                <a:spcPct val="100000"/>
              </a:lnSpc>
              <a:buNone/>
              <a:tabLst>
                <a:tab algn="l" pos="0"/>
              </a:tabLst>
            </a:pPr>
            <a:r>
              <a:rPr b="0" lang="en-US" sz="3400" spc="-1" strike="noStrike">
                <a:solidFill>
                  <a:srgbClr val="1872ad"/>
                </a:solidFill>
                <a:latin typeface="Calibri"/>
                <a:ea typeface="Calibri"/>
              </a:rPr>
              <a:t>   </a:t>
            </a:r>
            <a:r>
              <a:rPr b="0" lang="en-US" sz="3400" spc="-1" strike="noStrike">
                <a:solidFill>
                  <a:srgbClr val="1872ad"/>
                </a:solidFill>
                <a:latin typeface="Calibri"/>
                <a:ea typeface="Calibri"/>
              </a:rPr>
              <a:t>Pilot of massive exploitation of our pipeline on AI platform: </a:t>
            </a:r>
            <a:endParaRPr b="0" lang="en-US" sz="3400" spc="-1" strike="noStrike">
              <a:solidFill>
                <a:srgbClr val="000000"/>
              </a:solidFill>
              <a:latin typeface="Arial"/>
            </a:endParaRPr>
          </a:p>
          <a:p>
            <a:pPr algn="ctr">
              <a:lnSpc>
                <a:spcPct val="100000"/>
              </a:lnSpc>
              <a:buNone/>
              <a:tabLst>
                <a:tab algn="l" pos="0"/>
              </a:tabLst>
            </a:pPr>
            <a:r>
              <a:rPr b="0" lang="en-US" sz="3400" spc="-1" strike="noStrike">
                <a:solidFill>
                  <a:srgbClr val="1872ad"/>
                </a:solidFill>
                <a:latin typeface="Calibri"/>
                <a:ea typeface="Calibri"/>
              </a:rPr>
              <a:t>1000 mock  LC with selected Opsims cadences </a:t>
            </a:r>
            <a:endParaRPr b="0" lang="en-US" sz="3400" spc="-1" strike="noStrike">
              <a:solidFill>
                <a:srgbClr val="000000"/>
              </a:solidFill>
              <a:latin typeface="Arial"/>
            </a:endParaRPr>
          </a:p>
        </p:txBody>
      </p:sp>
      <p:sp>
        <p:nvSpPr>
          <p:cNvPr id="619" name="PlaceHolder 2"/>
          <p:cNvSpPr>
            <a:spLocks noGrp="1"/>
          </p:cNvSpPr>
          <p:nvPr>
            <p:ph/>
          </p:nvPr>
        </p:nvSpPr>
        <p:spPr>
          <a:xfrm>
            <a:off x="609480" y="1371600"/>
            <a:ext cx="10969200" cy="4952520"/>
          </a:xfrm>
          <a:prstGeom prst="rect">
            <a:avLst/>
          </a:prstGeom>
          <a:noFill/>
          <a:ln w="0">
            <a:noFill/>
          </a:ln>
        </p:spPr>
        <p:txBody>
          <a:bodyPr lIns="123120" rIns="123120" tIns="61560" bIns="61560" anchor="t">
            <a:noAutofit/>
          </a:bodyPr>
          <a:p>
            <a:endParaRPr b="0" lang="en-US" sz="1400" spc="-1" strike="noStrike">
              <a:solidFill>
                <a:srgbClr val="000000"/>
              </a:solidFill>
              <a:latin typeface="Arial"/>
            </a:endParaRPr>
          </a:p>
        </p:txBody>
      </p:sp>
      <p:sp>
        <p:nvSpPr>
          <p:cNvPr id="620" name="PlaceHolder 3"/>
          <p:cNvSpPr>
            <a:spLocks noGrp="1"/>
          </p:cNvSpPr>
          <p:nvPr>
            <p:ph type="sldNum" idx="31"/>
          </p:nvPr>
        </p:nvSpPr>
        <p:spPr>
          <a:xfrm>
            <a:off x="9344160" y="6494400"/>
            <a:ext cx="284472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60509524-3136-48AB-A0CF-B6EF2056E98D}" type="slidenum">
              <a:rPr b="0" lang="en-US" sz="1600" spc="-1" strike="noStrike">
                <a:solidFill>
                  <a:srgbClr val="898989"/>
                </a:solidFill>
                <a:latin typeface="Calibri"/>
                <a:ea typeface="Calibri"/>
              </a:rPr>
              <a:t>&lt;number&gt;</a:t>
            </a:fld>
            <a:endParaRPr b="0" lang="en-US" sz="1600" spc="-1" strike="noStrike">
              <a:latin typeface="Times New Roman"/>
            </a:endParaRPr>
          </a:p>
        </p:txBody>
      </p:sp>
      <p:pic>
        <p:nvPicPr>
          <p:cNvPr id="621" name="Google Shape;694;g13e21451f00_0_0" descr=""/>
          <p:cNvPicPr/>
          <p:nvPr/>
        </p:nvPicPr>
        <p:blipFill>
          <a:blip r:embed="rId1"/>
          <a:stretch/>
        </p:blipFill>
        <p:spPr>
          <a:xfrm>
            <a:off x="609480" y="1436760"/>
            <a:ext cx="4830120" cy="4996440"/>
          </a:xfrm>
          <a:prstGeom prst="rect">
            <a:avLst/>
          </a:prstGeom>
          <a:ln w="0">
            <a:noFill/>
          </a:ln>
        </p:spPr>
      </p:pic>
      <p:pic>
        <p:nvPicPr>
          <p:cNvPr id="622" name="Google Shape;695;g13e21451f00_0_0" descr=""/>
          <p:cNvPicPr/>
          <p:nvPr/>
        </p:nvPicPr>
        <p:blipFill>
          <a:blip r:embed="rId2"/>
          <a:stretch/>
        </p:blipFill>
        <p:spPr>
          <a:xfrm>
            <a:off x="5967720" y="1446840"/>
            <a:ext cx="4788000" cy="4952520"/>
          </a:xfrm>
          <a:prstGeom prst="rect">
            <a:avLst/>
          </a:prstGeom>
          <a:ln w="0">
            <a:noFill/>
          </a:ln>
        </p:spPr>
      </p:pic>
      <p:sp>
        <p:nvSpPr>
          <p:cNvPr id="623" name="Google Shape;696;g13e21451f00_0_0"/>
          <p:cNvSpPr/>
          <p:nvPr/>
        </p:nvSpPr>
        <p:spPr>
          <a:xfrm>
            <a:off x="772560" y="2010960"/>
            <a:ext cx="416520" cy="447480"/>
          </a:xfrm>
          <a:prstGeom prst="rect">
            <a:avLst/>
          </a:prstGeom>
          <a:solidFill>
            <a:schemeClr val="lt1"/>
          </a:solidFill>
          <a:ln w="9525">
            <a:solidFill>
              <a:srgbClr val="ffffff"/>
            </a:solidFill>
            <a:round/>
          </a:ln>
        </p:spPr>
        <p:style>
          <a:lnRef idx="0"/>
          <a:fillRef idx="0"/>
          <a:effectRef idx="0"/>
          <a:fontRef idx="minor"/>
        </p:style>
      </p:sp>
      <p:sp>
        <p:nvSpPr>
          <p:cNvPr id="624" name="Google Shape;697;g13e21451f00_0_0"/>
          <p:cNvSpPr/>
          <p:nvPr/>
        </p:nvSpPr>
        <p:spPr>
          <a:xfrm>
            <a:off x="6224760" y="2095560"/>
            <a:ext cx="304560" cy="363240"/>
          </a:xfrm>
          <a:prstGeom prst="rect">
            <a:avLst/>
          </a:prstGeom>
          <a:solidFill>
            <a:schemeClr val="lt1"/>
          </a:solidFill>
          <a:ln w="9525">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PlaceHolder 1"/>
          <p:cNvSpPr>
            <a:spLocks noGrp="1"/>
          </p:cNvSpPr>
          <p:nvPr>
            <p:ph type="title"/>
          </p:nvPr>
        </p:nvSpPr>
        <p:spPr>
          <a:xfrm>
            <a:off x="0" y="0"/>
            <a:ext cx="11333880" cy="715680"/>
          </a:xfrm>
          <a:prstGeom prst="rect">
            <a:avLst/>
          </a:prstGeom>
          <a:noFill/>
          <a:ln w="0">
            <a:noFill/>
          </a:ln>
        </p:spPr>
        <p:txBody>
          <a:bodyPr lIns="123120" rIns="123120" tIns="61560" bIns="61560" anchor="ctr">
            <a:noAutofit/>
          </a:bodyPr>
          <a:p>
            <a:pPr>
              <a:lnSpc>
                <a:spcPct val="115000"/>
              </a:lnSpc>
              <a:spcAft>
                <a:spcPts val="2100"/>
              </a:spcAft>
              <a:buNone/>
              <a:tabLst>
                <a:tab algn="l" pos="0"/>
              </a:tabLst>
            </a:pPr>
            <a:r>
              <a:rPr b="0" lang="en-US" sz="3000" spc="-1" strike="noStrike">
                <a:solidFill>
                  <a:srgbClr val="1f75b1"/>
                </a:solidFill>
                <a:latin typeface="Arial"/>
                <a:ea typeface="Arial"/>
              </a:rPr>
              <a:t>AGN Light Curves: what do we know?</a:t>
            </a:r>
            <a:endParaRPr b="0" lang="en-US" sz="3000" spc="-1" strike="noStrike">
              <a:solidFill>
                <a:srgbClr val="000000"/>
              </a:solidFill>
              <a:latin typeface="Arial"/>
            </a:endParaRPr>
          </a:p>
        </p:txBody>
      </p:sp>
      <p:sp>
        <p:nvSpPr>
          <p:cNvPr id="626" name="PlaceHolder 2"/>
          <p:cNvSpPr>
            <a:spLocks noGrp="1"/>
          </p:cNvSpPr>
          <p:nvPr>
            <p:ph type="sldNum" idx="32"/>
          </p:nvPr>
        </p:nvSpPr>
        <p:spPr>
          <a:xfrm>
            <a:off x="9344160" y="6494400"/>
            <a:ext cx="284472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E9518CFD-5452-4084-B416-04A25F4AB926}" type="slidenum">
              <a:rPr b="0" lang="en-US" sz="1600" spc="-1" strike="noStrike">
                <a:solidFill>
                  <a:srgbClr val="898989"/>
                </a:solidFill>
                <a:latin typeface="Calibri"/>
                <a:ea typeface="Calibri"/>
              </a:rPr>
              <a:t>&lt;number&gt;</a:t>
            </a:fld>
            <a:endParaRPr b="0" lang="en-US" sz="1600" spc="-1" strike="noStrike">
              <a:latin typeface="Times New Roman"/>
            </a:endParaRPr>
          </a:p>
        </p:txBody>
      </p:sp>
      <p:sp>
        <p:nvSpPr>
          <p:cNvPr id="627" name="Google Shape;705;g11eb0ac2203_0_0"/>
          <p:cNvSpPr/>
          <p:nvPr/>
        </p:nvSpPr>
        <p:spPr>
          <a:xfrm>
            <a:off x="247320" y="633960"/>
            <a:ext cx="6544440" cy="2057400"/>
          </a:xfrm>
          <a:prstGeom prst="rect">
            <a:avLst/>
          </a:prstGeom>
          <a:noFill/>
          <a:ln w="0">
            <a:noFill/>
          </a:ln>
        </p:spPr>
        <p:style>
          <a:lnRef idx="0"/>
          <a:fillRef idx="0"/>
          <a:effectRef idx="0"/>
          <a:fontRef idx="minor"/>
        </p:style>
        <p:txBody>
          <a:bodyPr tIns="91440" bIns="91440" anchor="t">
            <a:spAutoFit/>
          </a:bodyPr>
          <a:p>
            <a:pPr marL="457200">
              <a:lnSpc>
                <a:spcPct val="100000"/>
              </a:lnSpc>
              <a:buNone/>
              <a:tabLst>
                <a:tab algn="l" pos="0"/>
              </a:tabLst>
            </a:pPr>
            <a:r>
              <a:rPr b="1" lang="en-US" sz="1900" spc="-1" strike="noStrike">
                <a:solidFill>
                  <a:srgbClr val="000000"/>
                </a:solidFill>
                <a:latin typeface="Arial"/>
                <a:ea typeface="Arial"/>
              </a:rPr>
              <a:t>General properties of AGN light curves: </a:t>
            </a:r>
            <a:endParaRPr b="0" lang="en-US" sz="1900" spc="-1" strike="noStrike">
              <a:latin typeface="Arial"/>
            </a:endParaRPr>
          </a:p>
          <a:p>
            <a:pPr>
              <a:lnSpc>
                <a:spcPct val="100000"/>
              </a:lnSpc>
              <a:buNone/>
              <a:tabLst>
                <a:tab algn="l" pos="0"/>
              </a:tabLst>
            </a:pPr>
            <a:endParaRPr b="0" lang="en-US" sz="1700" spc="-1" strike="noStrike">
              <a:latin typeface="Arial"/>
            </a:endParaRPr>
          </a:p>
          <a:p>
            <a:pPr marL="457200" indent="-336600">
              <a:lnSpc>
                <a:spcPct val="100000"/>
              </a:lnSpc>
              <a:buClr>
                <a:srgbClr val="000000"/>
              </a:buClr>
              <a:buFont typeface="Arial"/>
              <a:buChar char="●"/>
              <a:tabLst>
                <a:tab algn="l" pos="0"/>
              </a:tabLst>
            </a:pPr>
            <a:r>
              <a:rPr b="0" lang="en-US" sz="1700" spc="-1" strike="noStrike">
                <a:solidFill>
                  <a:srgbClr val="000000"/>
                </a:solidFill>
                <a:latin typeface="Arial"/>
                <a:ea typeface="Arial"/>
              </a:rPr>
              <a:t>AGN are variable!   </a:t>
            </a:r>
            <a:endParaRPr b="0" lang="en-US" sz="1700" spc="-1" strike="noStrike">
              <a:latin typeface="Arial"/>
            </a:endParaRPr>
          </a:p>
          <a:p>
            <a:pPr marL="457200" indent="-336600">
              <a:lnSpc>
                <a:spcPct val="100000"/>
              </a:lnSpc>
              <a:buClr>
                <a:srgbClr val="000000"/>
              </a:buClr>
              <a:buFont typeface="Arial"/>
              <a:buChar char="●"/>
              <a:tabLst>
                <a:tab algn="l" pos="0"/>
              </a:tabLst>
            </a:pPr>
            <a:r>
              <a:rPr b="0" lang="en-US" sz="1700" spc="-1" strike="noStrike">
                <a:solidFill>
                  <a:srgbClr val="000000"/>
                </a:solidFill>
                <a:latin typeface="Arial"/>
                <a:ea typeface="Arial"/>
              </a:rPr>
              <a:t>Irregular</a:t>
            </a:r>
            <a:endParaRPr b="0" lang="en-US" sz="1700" spc="-1" strike="noStrike">
              <a:latin typeface="Arial"/>
            </a:endParaRPr>
          </a:p>
          <a:p>
            <a:pPr marL="457200" indent="-336600">
              <a:lnSpc>
                <a:spcPct val="100000"/>
              </a:lnSpc>
              <a:buClr>
                <a:srgbClr val="000000"/>
              </a:buClr>
              <a:buFont typeface="Arial"/>
              <a:buChar char="●"/>
              <a:tabLst>
                <a:tab algn="l" pos="0"/>
              </a:tabLst>
            </a:pPr>
            <a:r>
              <a:rPr b="0" lang="en-US" sz="1700" spc="-1" strike="noStrike">
                <a:solidFill>
                  <a:srgbClr val="000000"/>
                </a:solidFill>
                <a:latin typeface="Arial"/>
                <a:ea typeface="Arial"/>
              </a:rPr>
              <a:t>Gappy        </a:t>
            </a:r>
            <a:endParaRPr b="0" lang="en-US" sz="1700" spc="-1" strike="noStrike">
              <a:latin typeface="Arial"/>
            </a:endParaRPr>
          </a:p>
          <a:p>
            <a:pPr algn="just">
              <a:lnSpc>
                <a:spcPct val="100000"/>
              </a:lnSpc>
              <a:buNone/>
              <a:tabLst>
                <a:tab algn="l" pos="0"/>
              </a:tabLst>
            </a:pPr>
            <a:endParaRPr b="0" lang="en-US" sz="1800" spc="-1" strike="noStrike">
              <a:latin typeface="Arial"/>
            </a:endParaRPr>
          </a:p>
          <a:p>
            <a:pPr algn="just">
              <a:lnSpc>
                <a:spcPct val="100000"/>
              </a:lnSpc>
              <a:buNone/>
              <a:tabLst>
                <a:tab algn="l" pos="0"/>
              </a:tabLst>
            </a:pPr>
            <a:endParaRPr b="0" lang="en-US" sz="1800" spc="-1" strike="noStrike">
              <a:latin typeface="Arial"/>
            </a:endParaRPr>
          </a:p>
        </p:txBody>
      </p:sp>
      <p:pic>
        <p:nvPicPr>
          <p:cNvPr id="628" name="Google Shape;706;g11eb0ac2203_0_0" descr=""/>
          <p:cNvPicPr/>
          <p:nvPr/>
        </p:nvPicPr>
        <p:blipFill>
          <a:blip r:embed="rId1"/>
          <a:stretch/>
        </p:blipFill>
        <p:spPr>
          <a:xfrm>
            <a:off x="8642880" y="125280"/>
            <a:ext cx="3363120" cy="2369880"/>
          </a:xfrm>
          <a:prstGeom prst="rect">
            <a:avLst/>
          </a:prstGeom>
          <a:ln w="0">
            <a:noFill/>
          </a:ln>
        </p:spPr>
      </p:pic>
      <p:sp>
        <p:nvSpPr>
          <p:cNvPr id="629" name="PlaceHolder 3"/>
          <p:cNvSpPr>
            <a:spLocks noGrp="1"/>
          </p:cNvSpPr>
          <p:nvPr>
            <p:ph type="ftr" idx="33"/>
          </p:nvPr>
        </p:nvSpPr>
        <p:spPr>
          <a:xfrm>
            <a:off x="0" y="6508800"/>
            <a:ext cx="9429480" cy="348840"/>
          </a:xfrm>
          <a:prstGeom prst="rect">
            <a:avLst/>
          </a:prstGeom>
          <a:noFill/>
          <a:ln w="0">
            <a:noFill/>
          </a:ln>
        </p:spPr>
        <p:txBody>
          <a:bodyPr lIns="123120" rIns="123120" tIns="61560" bIns="61560" anchor="ctr">
            <a:noAutofit/>
          </a:bodyPr>
          <a:lstStyle>
            <a:lvl1pPr>
              <a:lnSpc>
                <a:spcPct val="100000"/>
              </a:lnSpc>
              <a:buNone/>
              <a:tabLst>
                <a:tab algn="l" pos="0"/>
              </a:tabLst>
              <a:defRPr b="0" lang="en-US" sz="1400" spc="-1" strike="noStrike">
                <a:solidFill>
                  <a:srgbClr val="898989"/>
                </a:solidFill>
                <a:latin typeface="Calibri"/>
                <a:ea typeface="Calibri"/>
              </a:defRPr>
            </a:lvl1pPr>
          </a:lstStyle>
          <a:p>
            <a:pPr>
              <a:lnSpc>
                <a:spcPct val="100000"/>
              </a:lnSpc>
              <a:buNone/>
              <a:tabLst>
                <a:tab algn="l" pos="0"/>
              </a:tabLst>
            </a:pPr>
            <a:r>
              <a:rPr b="0" lang="en-US" sz="1400" spc="-1" strike="noStrike">
                <a:solidFill>
                  <a:srgbClr val="898989"/>
                </a:solidFill>
                <a:latin typeface="Calibri"/>
                <a:ea typeface="Calibri"/>
              </a:rPr>
              <a:t>Periodicity discussion               </a:t>
            </a:r>
            <a:endParaRPr b="0" lang="en-US" sz="1400" spc="-1" strike="noStrike">
              <a:latin typeface="Times New Roman"/>
            </a:endParaRPr>
          </a:p>
        </p:txBody>
      </p:sp>
      <p:sp>
        <p:nvSpPr>
          <p:cNvPr id="630" name="Google Shape;708;g11eb0ac2203_0_0"/>
          <p:cNvSpPr/>
          <p:nvPr/>
        </p:nvSpPr>
        <p:spPr>
          <a:xfrm>
            <a:off x="175680" y="2323800"/>
            <a:ext cx="6238440" cy="3227400"/>
          </a:xfrm>
          <a:prstGeom prst="rect">
            <a:avLst/>
          </a:prstGeom>
          <a:noFill/>
          <a:ln w="0">
            <a:noFill/>
          </a:ln>
        </p:spPr>
        <p:style>
          <a:lnRef idx="0"/>
          <a:fillRef idx="0"/>
          <a:effectRef idx="0"/>
          <a:fontRef idx="minor"/>
        </p:style>
        <p:txBody>
          <a:bodyPr tIns="91440" bIns="91440" anchor="t">
            <a:spAutoFit/>
          </a:bodyPr>
          <a:p>
            <a:pPr algn="r">
              <a:lnSpc>
                <a:spcPct val="100000"/>
              </a:lnSpc>
              <a:buNone/>
              <a:tabLst>
                <a:tab algn="l" pos="0"/>
              </a:tabLst>
            </a:pPr>
            <a:r>
              <a:rPr b="1" lang="en-US" sz="1800" spc="-1" strike="noStrike">
                <a:solidFill>
                  <a:srgbClr val="000000"/>
                </a:solidFill>
                <a:latin typeface="Calibri"/>
                <a:ea typeface="Calibri"/>
              </a:rPr>
              <a:t>DIFFERENT ROUTES TO SIMULATE AGN LC:</a:t>
            </a:r>
            <a:endParaRPr b="0" lang="en-US" sz="18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Kasliwal, Vogeley &amp; Richards (2017) discuss DRW and a higher order CARMA(2,1) model, the Damped Harmonic Oscillator (DHO), and indicate that an overdamped DHO5 may be a better description of the AGN Zw 229-15 (see figs 1 and 3 from Kasliwal et al. 2017).  Yu, Richards et al 2022 modeling AGN variability as a DHO offers more insight into how accretion disks work close to the supermassive black holes (SMBHs) at the center of AGN. </a:t>
            </a: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p:txBody>
      </p:sp>
      <p:pic>
        <p:nvPicPr>
          <p:cNvPr id="631" name="Google Shape;709;g11eb0ac2203_0_0" descr=""/>
          <p:cNvPicPr/>
          <p:nvPr/>
        </p:nvPicPr>
        <p:blipFill>
          <a:blip r:embed="rId2"/>
          <a:stretch/>
        </p:blipFill>
        <p:spPr>
          <a:xfrm>
            <a:off x="94680" y="4271400"/>
            <a:ext cx="5789160" cy="1938240"/>
          </a:xfrm>
          <a:prstGeom prst="rect">
            <a:avLst/>
          </a:prstGeom>
          <a:ln w="0">
            <a:noFill/>
          </a:ln>
        </p:spPr>
      </p:pic>
      <p:sp>
        <p:nvSpPr>
          <p:cNvPr id="632" name="Google Shape;710;g11eb0ac2203_0_0"/>
          <p:cNvSpPr/>
          <p:nvPr/>
        </p:nvSpPr>
        <p:spPr>
          <a:xfrm>
            <a:off x="3362760" y="1248480"/>
            <a:ext cx="4203000" cy="1432440"/>
          </a:xfrm>
          <a:prstGeom prst="rect">
            <a:avLst/>
          </a:prstGeom>
          <a:noFill/>
          <a:ln w="0">
            <a:noFill/>
          </a:ln>
        </p:spPr>
        <p:style>
          <a:lnRef idx="0"/>
          <a:fillRef idx="0"/>
          <a:effectRef idx="0"/>
          <a:fontRef idx="minor"/>
        </p:style>
        <p:txBody>
          <a:bodyPr tIns="91440" bIns="91440" anchor="t">
            <a:spAutoFit/>
          </a:bodyPr>
          <a:p>
            <a:pPr marL="457200" indent="-336600">
              <a:lnSpc>
                <a:spcPct val="100000"/>
              </a:lnSpc>
              <a:buClr>
                <a:srgbClr val="000000"/>
              </a:buClr>
              <a:buFont typeface="Calibri"/>
              <a:buChar char="●"/>
            </a:pPr>
            <a:r>
              <a:rPr b="0" lang="en-US" sz="1700" spc="-1" strike="noStrike">
                <a:solidFill>
                  <a:srgbClr val="000000"/>
                </a:solidFill>
                <a:latin typeface="Calibri"/>
                <a:ea typeface="Calibri"/>
              </a:rPr>
              <a:t>With local extrema (flares)</a:t>
            </a:r>
            <a:endParaRPr b="0" lang="en-US" sz="1700" spc="-1" strike="noStrike">
              <a:latin typeface="Arial"/>
            </a:endParaRPr>
          </a:p>
          <a:p>
            <a:pPr marL="457200" indent="-336600">
              <a:lnSpc>
                <a:spcPct val="100000"/>
              </a:lnSpc>
              <a:buClr>
                <a:srgbClr val="000000"/>
              </a:buClr>
              <a:buFont typeface="Calibri"/>
              <a:buChar char="●"/>
            </a:pPr>
            <a:r>
              <a:rPr b="0" lang="en-US" sz="1700" spc="-1" strike="noStrike">
                <a:solidFill>
                  <a:srgbClr val="000000"/>
                </a:solidFill>
                <a:latin typeface="Calibri"/>
                <a:ea typeface="Calibri"/>
              </a:rPr>
              <a:t>Stochastic </a:t>
            </a:r>
            <a:endParaRPr b="0" lang="en-US" sz="1700" spc="-1" strike="noStrike">
              <a:latin typeface="Arial"/>
            </a:endParaRPr>
          </a:p>
          <a:p>
            <a:pPr marL="457200" indent="-336600">
              <a:lnSpc>
                <a:spcPct val="100000"/>
              </a:lnSpc>
              <a:buClr>
                <a:srgbClr val="000000"/>
              </a:buClr>
              <a:buFont typeface="Calibri"/>
              <a:buChar char="●"/>
            </a:pPr>
            <a:r>
              <a:rPr b="0" lang="en-US" sz="1700" spc="-1" strike="noStrike">
                <a:solidFill>
                  <a:srgbClr val="000000"/>
                </a:solidFill>
                <a:latin typeface="Calibri"/>
                <a:ea typeface="Calibri"/>
              </a:rPr>
              <a:t>Red noise with possible buried signals</a:t>
            </a:r>
            <a:endParaRPr b="0" lang="en-US" sz="1700" spc="-1" strike="noStrike">
              <a:latin typeface="Arial"/>
            </a:endParaRPr>
          </a:p>
          <a:p>
            <a:pPr>
              <a:lnSpc>
                <a:spcPct val="100000"/>
              </a:lnSpc>
              <a:buNone/>
              <a:tabLst>
                <a:tab algn="l" pos="0"/>
              </a:tabLst>
            </a:pPr>
            <a:endParaRPr b="0" lang="en-US" sz="1400" spc="-1" strike="noStrike">
              <a:latin typeface="Arial"/>
            </a:endParaRPr>
          </a:p>
        </p:txBody>
      </p:sp>
      <p:pic>
        <p:nvPicPr>
          <p:cNvPr id="633" name="Google Shape;711;g11eb0ac2203_0_0" descr=""/>
          <p:cNvPicPr/>
          <p:nvPr/>
        </p:nvPicPr>
        <p:blipFill>
          <a:blip r:embed="rId3"/>
          <a:stretch/>
        </p:blipFill>
        <p:spPr>
          <a:xfrm>
            <a:off x="8857800" y="3588840"/>
            <a:ext cx="3192120" cy="2369880"/>
          </a:xfrm>
          <a:prstGeom prst="rect">
            <a:avLst/>
          </a:prstGeom>
          <a:ln w="0">
            <a:noFill/>
          </a:ln>
        </p:spPr>
      </p:pic>
      <p:sp>
        <p:nvSpPr>
          <p:cNvPr id="634" name="Google Shape;712;g11eb0ac2203_0_0"/>
          <p:cNvSpPr/>
          <p:nvPr/>
        </p:nvSpPr>
        <p:spPr>
          <a:xfrm>
            <a:off x="6261120" y="2793960"/>
            <a:ext cx="5789160" cy="38055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Kovačević, Popović &amp; Ilić (2020) present a method to model AGN variability using a representation of the DHO model with Gaussian processes (GPs), and successfully detect variability due to continuum emission and (broad) line emission. </a:t>
            </a: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Kovacevic, Ilic et al 2021 provide</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 </a:t>
            </a:r>
            <a:r>
              <a:rPr b="0" lang="en-US" sz="1400" spc="-1" strike="noStrike">
                <a:solidFill>
                  <a:srgbClr val="000000"/>
                </a:solidFill>
                <a:latin typeface="Calibri"/>
                <a:ea typeface="Calibri"/>
              </a:rPr>
              <a:t>models to simulate AGN light </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curves ahead of the start of LSST </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survey operations. </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Analysing recovery of parameters </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(including e.g. characteristic time-</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scales, PSDs, and IRs) from </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the simulated  data under different </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cadences can  tell us the potential </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systematic bias</a:t>
            </a: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p:txBody>
      </p:sp>
      <p:sp>
        <p:nvSpPr>
          <p:cNvPr id="635" name="Google Shape;713;g11eb0ac2203_0_0"/>
          <p:cNvSpPr/>
          <p:nvPr/>
        </p:nvSpPr>
        <p:spPr>
          <a:xfrm>
            <a:off x="246240" y="6210000"/>
            <a:ext cx="548604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Yu, Richards et al 2022</a:t>
            </a:r>
            <a:endParaRPr b="0" lang="en-US" sz="1400" spc="-1" strike="noStrike">
              <a:latin typeface="Arial"/>
            </a:endParaRPr>
          </a:p>
        </p:txBody>
      </p:sp>
      <p:sp>
        <p:nvSpPr>
          <p:cNvPr id="636" name="Google Shape;714;g11eb0ac2203_0_0"/>
          <p:cNvSpPr/>
          <p:nvPr/>
        </p:nvSpPr>
        <p:spPr>
          <a:xfrm>
            <a:off x="9208800" y="5959080"/>
            <a:ext cx="289188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Kovacevic, Ilic, Popovic 2020</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PlaceHolder 1"/>
          <p:cNvSpPr>
            <a:spLocks noGrp="1"/>
          </p:cNvSpPr>
          <p:nvPr>
            <p:ph type="title"/>
          </p:nvPr>
        </p:nvSpPr>
        <p:spPr>
          <a:xfrm>
            <a:off x="609480" y="274680"/>
            <a:ext cx="10969200" cy="715680"/>
          </a:xfrm>
          <a:prstGeom prst="rect">
            <a:avLst/>
          </a:prstGeom>
          <a:noFill/>
          <a:ln w="0">
            <a:noFill/>
          </a:ln>
        </p:spPr>
        <p:txBody>
          <a:bodyPr lIns="123120" rIns="123120" tIns="61560" bIns="61560" anchor="ctr">
            <a:noAutofit/>
          </a:bodyPr>
          <a:p>
            <a:pPr algn="ctr">
              <a:lnSpc>
                <a:spcPct val="100000"/>
              </a:lnSpc>
              <a:buNone/>
              <a:tabLst>
                <a:tab algn="l" pos="0"/>
              </a:tabLst>
            </a:pPr>
            <a:r>
              <a:rPr b="0" lang="en-US" sz="4800" spc="-1" strike="noStrike">
                <a:solidFill>
                  <a:srgbClr val="1872ad"/>
                </a:solidFill>
                <a:latin typeface="Calibri"/>
                <a:ea typeface="Calibri"/>
              </a:rPr>
              <a:t>our main tasks within LSST</a:t>
            </a:r>
            <a:endParaRPr b="0" lang="en-US" sz="4800" spc="-1" strike="noStrike">
              <a:solidFill>
                <a:srgbClr val="000000"/>
              </a:solidFill>
              <a:latin typeface="Arial"/>
            </a:endParaRPr>
          </a:p>
        </p:txBody>
      </p:sp>
      <p:sp>
        <p:nvSpPr>
          <p:cNvPr id="638" name="PlaceHolder 2"/>
          <p:cNvSpPr>
            <a:spLocks noGrp="1"/>
          </p:cNvSpPr>
          <p:nvPr>
            <p:ph/>
          </p:nvPr>
        </p:nvSpPr>
        <p:spPr>
          <a:xfrm>
            <a:off x="609480" y="1371600"/>
            <a:ext cx="10969200" cy="4952520"/>
          </a:xfrm>
          <a:prstGeom prst="rect">
            <a:avLst/>
          </a:prstGeom>
          <a:noFill/>
          <a:ln w="0">
            <a:noFill/>
          </a:ln>
        </p:spPr>
        <p:txBody>
          <a:bodyPr lIns="123120" rIns="123120" tIns="61560" bIns="61560" anchor="t">
            <a:noAutofit/>
          </a:bodyPr>
          <a:p>
            <a:pPr marL="457200" indent="-412920">
              <a:lnSpc>
                <a:spcPct val="100000"/>
              </a:lnSpc>
              <a:spcBef>
                <a:spcPts val="360"/>
              </a:spcBef>
              <a:buClr>
                <a:srgbClr val="000000"/>
              </a:buClr>
              <a:buFont typeface="Arial"/>
              <a:buChar char="•"/>
            </a:pPr>
            <a:r>
              <a:rPr b="0" lang="en-US" sz="2900" spc="-1" strike="noStrike">
                <a:solidFill>
                  <a:srgbClr val="000000"/>
                </a:solidFill>
                <a:latin typeface="Calibri"/>
                <a:ea typeface="Calibri"/>
              </a:rPr>
              <a:t>deep learning of light curves originating close to SMBH, which is completely data driven. Our algorithm is based on PyTorch and currently trained on 150 000 light curves of AGN from already existed databases</a:t>
            </a:r>
            <a:endParaRPr b="0" lang="en-US" sz="2900" spc="-1" strike="noStrike">
              <a:solidFill>
                <a:srgbClr val="000000"/>
              </a:solidFill>
              <a:latin typeface="Arial"/>
            </a:endParaRPr>
          </a:p>
          <a:p>
            <a:pPr marL="457200">
              <a:lnSpc>
                <a:spcPct val="100000"/>
              </a:lnSpc>
              <a:spcBef>
                <a:spcPts val="360"/>
              </a:spcBef>
              <a:buNone/>
              <a:tabLst>
                <a:tab algn="l" pos="0"/>
              </a:tabLst>
            </a:pPr>
            <a:r>
              <a:rPr b="0" lang="en-US" sz="2900" spc="-1" strike="noStrike">
                <a:solidFill>
                  <a:srgbClr val="000000"/>
                </a:solidFill>
                <a:latin typeface="Calibri"/>
                <a:ea typeface="Calibri"/>
              </a:rPr>
              <a:t>  </a:t>
            </a:r>
            <a:endParaRPr b="0" lang="en-US" sz="2900" spc="-1" strike="noStrike">
              <a:solidFill>
                <a:srgbClr val="000000"/>
              </a:solidFill>
              <a:latin typeface="Arial"/>
            </a:endParaRPr>
          </a:p>
          <a:p>
            <a:pPr marL="457200" indent="-412920">
              <a:lnSpc>
                <a:spcPct val="100000"/>
              </a:lnSpc>
              <a:spcBef>
                <a:spcPts val="360"/>
              </a:spcBef>
              <a:buClr>
                <a:srgbClr val="000000"/>
              </a:buClr>
              <a:buFont typeface="Arial"/>
              <a:buChar char="•"/>
              <a:tabLst>
                <a:tab algn="l" pos="0"/>
              </a:tabLst>
            </a:pPr>
            <a:r>
              <a:rPr b="0" lang="en-US" sz="2900" spc="-1" strike="noStrike">
                <a:solidFill>
                  <a:srgbClr val="000000"/>
                </a:solidFill>
                <a:latin typeface="Calibri"/>
                <a:ea typeface="Calibri"/>
              </a:rPr>
              <a:t>extraction of  time signal delay from  light curves originating in the vicinity of billions of  SMBHs using machine learning techniques</a:t>
            </a:r>
            <a:endParaRPr b="0" lang="en-US" sz="2900" spc="-1" strike="noStrike">
              <a:solidFill>
                <a:srgbClr val="000000"/>
              </a:solidFill>
              <a:latin typeface="Arial"/>
            </a:endParaRPr>
          </a:p>
          <a:p>
            <a:pPr marL="457200">
              <a:lnSpc>
                <a:spcPct val="100000"/>
              </a:lnSpc>
              <a:spcBef>
                <a:spcPts val="360"/>
              </a:spcBef>
              <a:buNone/>
              <a:tabLst>
                <a:tab algn="l" pos="0"/>
              </a:tabLst>
            </a:pPr>
            <a:endParaRPr b="0" lang="en-US" sz="2900" spc="-1" strike="noStrike">
              <a:solidFill>
                <a:srgbClr val="000000"/>
              </a:solidFill>
              <a:latin typeface="Arial"/>
            </a:endParaRPr>
          </a:p>
          <a:p>
            <a:pPr marL="457200" indent="-412920">
              <a:lnSpc>
                <a:spcPct val="100000"/>
              </a:lnSpc>
              <a:spcBef>
                <a:spcPts val="360"/>
              </a:spcBef>
              <a:buClr>
                <a:srgbClr val="000000"/>
              </a:buClr>
              <a:buFont typeface="Arial"/>
              <a:buChar char="•"/>
              <a:tabLst>
                <a:tab algn="l" pos="0"/>
              </a:tabLst>
            </a:pPr>
            <a:r>
              <a:rPr b="0" lang="en-US" sz="2900" spc="-1" strike="noStrike">
                <a:solidFill>
                  <a:srgbClr val="000000"/>
                </a:solidFill>
                <a:latin typeface="Calibri"/>
                <a:ea typeface="Calibri"/>
              </a:rPr>
              <a:t>oscillatory signal mining in time domain (requires powerful GPU resources) from billions of stars and SMBH. The latter is related to GW nGHz candidates</a:t>
            </a:r>
            <a:endParaRPr b="0" lang="en-US" sz="2900" spc="-1" strike="noStrike">
              <a:solidFill>
                <a:srgbClr val="000000"/>
              </a:solidFill>
              <a:latin typeface="Arial"/>
            </a:endParaRPr>
          </a:p>
          <a:p>
            <a:pPr marL="457200">
              <a:lnSpc>
                <a:spcPct val="100000"/>
              </a:lnSpc>
              <a:spcBef>
                <a:spcPts val="360"/>
              </a:spcBef>
              <a:buNone/>
              <a:tabLst>
                <a:tab algn="l" pos="0"/>
              </a:tabLst>
            </a:pPr>
            <a:endParaRPr b="0" lang="en-US" sz="2900" spc="-1" strike="noStrike">
              <a:solidFill>
                <a:srgbClr val="000000"/>
              </a:solidFill>
              <a:latin typeface="Arial"/>
            </a:endParaRPr>
          </a:p>
        </p:txBody>
      </p:sp>
      <p:sp>
        <p:nvSpPr>
          <p:cNvPr id="639" name="PlaceHolder 3"/>
          <p:cNvSpPr>
            <a:spLocks noGrp="1"/>
          </p:cNvSpPr>
          <p:nvPr>
            <p:ph type="sldNum" idx="34"/>
          </p:nvPr>
        </p:nvSpPr>
        <p:spPr>
          <a:xfrm>
            <a:off x="9344160" y="6494400"/>
            <a:ext cx="284472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6CDABBBE-1021-43AB-9F18-CC793742AC3D}" type="slidenum">
              <a:rPr b="0" lang="en-US" sz="1600" spc="-1" strike="noStrike">
                <a:solidFill>
                  <a:srgbClr val="898989"/>
                </a:solidFill>
                <a:latin typeface="Calibri"/>
                <a:ea typeface="Calibri"/>
              </a:rPr>
              <a:t>&lt;number&gt;</a:t>
            </a:fld>
            <a:endParaRPr b="0" lang="en-US" sz="1600" spc="-1" strike="noStrike">
              <a:latin typeface="Times New Roman"/>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PlaceHolder 1"/>
          <p:cNvSpPr>
            <a:spLocks noGrp="1"/>
          </p:cNvSpPr>
          <p:nvPr>
            <p:ph type="title"/>
          </p:nvPr>
        </p:nvSpPr>
        <p:spPr>
          <a:xfrm>
            <a:off x="609480" y="274680"/>
            <a:ext cx="10969200" cy="715680"/>
          </a:xfrm>
          <a:prstGeom prst="rect">
            <a:avLst/>
          </a:prstGeom>
          <a:noFill/>
          <a:ln w="0">
            <a:noFill/>
          </a:ln>
        </p:spPr>
        <p:txBody>
          <a:bodyPr lIns="123120" rIns="123120" tIns="61560" bIns="61560" anchor="ctr">
            <a:noAutofit/>
          </a:bodyPr>
          <a:p>
            <a:pPr algn="ctr">
              <a:lnSpc>
                <a:spcPct val="100000"/>
              </a:lnSpc>
              <a:buNone/>
              <a:tabLst>
                <a:tab algn="l" pos="0"/>
              </a:tabLst>
            </a:pPr>
            <a:r>
              <a:rPr b="0" lang="en-US" sz="4800" spc="-1" strike="noStrike">
                <a:solidFill>
                  <a:srgbClr val="1872ad"/>
                </a:solidFill>
                <a:latin typeface="Calibri"/>
                <a:ea typeface="Calibri"/>
              </a:rPr>
              <a:t>OUR ALGORITHMS I</a:t>
            </a:r>
            <a:endParaRPr b="0" lang="en-US" sz="4800" spc="-1" strike="noStrike">
              <a:solidFill>
                <a:srgbClr val="000000"/>
              </a:solidFill>
              <a:latin typeface="Arial"/>
            </a:endParaRPr>
          </a:p>
        </p:txBody>
      </p:sp>
      <p:sp>
        <p:nvSpPr>
          <p:cNvPr id="641" name="PlaceHolder 2"/>
          <p:cNvSpPr>
            <a:spLocks noGrp="1"/>
          </p:cNvSpPr>
          <p:nvPr>
            <p:ph/>
          </p:nvPr>
        </p:nvSpPr>
        <p:spPr>
          <a:xfrm>
            <a:off x="609480" y="1371600"/>
            <a:ext cx="10969200" cy="4952520"/>
          </a:xfrm>
          <a:prstGeom prst="rect">
            <a:avLst/>
          </a:prstGeom>
          <a:noFill/>
          <a:ln w="0">
            <a:noFill/>
          </a:ln>
        </p:spPr>
        <p:txBody>
          <a:bodyPr lIns="123120" rIns="123120" tIns="61560" bIns="61560" anchor="t">
            <a:noAutofit/>
          </a:bodyPr>
          <a:p>
            <a:pPr>
              <a:lnSpc>
                <a:spcPct val="100000"/>
              </a:lnSpc>
              <a:spcBef>
                <a:spcPts val="360"/>
              </a:spcBef>
              <a:buNone/>
              <a:tabLst>
                <a:tab algn="l" pos="0"/>
              </a:tabLst>
            </a:pPr>
            <a:r>
              <a:rPr b="0" lang="en-US" sz="3100" spc="-1" strike="noStrike">
                <a:solidFill>
                  <a:srgbClr val="000000"/>
                </a:solidFill>
                <a:latin typeface="Calibri"/>
                <a:ea typeface="Calibri"/>
              </a:rPr>
              <a:t>LSST CORP  awarded  Enabling science 2021 grant for  our 2 PhD students for:</a:t>
            </a:r>
            <a:endParaRPr b="0" lang="en-US" sz="3100" spc="-1" strike="noStrike">
              <a:solidFill>
                <a:srgbClr val="000000"/>
              </a:solidFill>
              <a:latin typeface="Arial"/>
            </a:endParaRPr>
          </a:p>
          <a:p>
            <a:pPr>
              <a:lnSpc>
                <a:spcPct val="100000"/>
              </a:lnSpc>
              <a:spcBef>
                <a:spcPts val="360"/>
              </a:spcBef>
              <a:buNone/>
              <a:tabLst>
                <a:tab algn="l" pos="0"/>
              </a:tabLst>
            </a:pPr>
            <a:r>
              <a:rPr b="0" lang="en-US" sz="4100" spc="-1" strike="noStrike">
                <a:solidFill>
                  <a:srgbClr val="000000"/>
                </a:solidFill>
                <a:latin typeface="Calibri"/>
                <a:ea typeface="Calibri"/>
              </a:rPr>
              <a:t> </a:t>
            </a:r>
            <a:r>
              <a:rPr b="1" lang="en-US" sz="2600" spc="-1" strike="noStrike">
                <a:solidFill>
                  <a:srgbClr val="24292f"/>
                </a:solidFill>
                <a:latin typeface="Arial"/>
                <a:ea typeface="Arial"/>
              </a:rPr>
              <a:t>Building Deep Learning Engine (DLE) for AGN light-curves:</a:t>
            </a:r>
            <a:endParaRPr b="0" lang="en-US" sz="2600" spc="-1" strike="noStrike">
              <a:solidFill>
                <a:srgbClr val="000000"/>
              </a:solidFill>
              <a:latin typeface="Arial"/>
            </a:endParaRPr>
          </a:p>
          <a:p>
            <a:pPr marL="457200" indent="-393840">
              <a:lnSpc>
                <a:spcPct val="100000"/>
              </a:lnSpc>
              <a:spcBef>
                <a:spcPts val="360"/>
              </a:spcBef>
              <a:buClr>
                <a:srgbClr val="000000"/>
              </a:buClr>
              <a:buFont typeface="Arial"/>
              <a:buChar char="•"/>
              <a:tabLst>
                <a:tab algn="l" pos="0"/>
              </a:tabLst>
            </a:pPr>
            <a:r>
              <a:rPr b="0" lang="en-US" sz="2600" spc="-1" strike="noStrike">
                <a:solidFill>
                  <a:srgbClr val="000000"/>
                </a:solidFill>
                <a:latin typeface="Calibri"/>
                <a:ea typeface="Calibri"/>
              </a:rPr>
              <a:t>DLE1</a:t>
            </a:r>
            <a:r>
              <a:rPr b="0" lang="en-US" sz="3400" spc="-1" strike="noStrike">
                <a:solidFill>
                  <a:srgbClr val="000000"/>
                </a:solidFill>
                <a:latin typeface="Calibri"/>
                <a:ea typeface="Calibri"/>
              </a:rPr>
              <a:t>- </a:t>
            </a:r>
            <a:r>
              <a:rPr b="0" lang="en-US" sz="2600" spc="-1" strike="noStrike">
                <a:solidFill>
                  <a:srgbClr val="000000"/>
                </a:solidFill>
                <a:latin typeface="Calibri"/>
                <a:ea typeface="Calibri"/>
              </a:rPr>
              <a:t>deep learning of light curves using Conditional neural processes, published in Cvorovic Hajdinjak et al 2021</a:t>
            </a:r>
            <a:endParaRPr b="0" lang="en-US" sz="2600" spc="-1" strike="noStrike">
              <a:solidFill>
                <a:srgbClr val="000000"/>
              </a:solidFill>
              <a:latin typeface="Arial"/>
            </a:endParaRPr>
          </a:p>
          <a:p>
            <a:pPr marL="457200" indent="-393840">
              <a:lnSpc>
                <a:spcPct val="100000"/>
              </a:lnSpc>
              <a:buClr>
                <a:srgbClr val="000000"/>
              </a:buClr>
              <a:buFont typeface="Arial"/>
              <a:buChar char="•"/>
              <a:tabLst>
                <a:tab algn="l" pos="0"/>
              </a:tabLst>
            </a:pPr>
            <a:r>
              <a:rPr b="0" lang="en-US" sz="2600" spc="-1" strike="noStrike">
                <a:solidFill>
                  <a:srgbClr val="000000"/>
                </a:solidFill>
                <a:latin typeface="Calibri"/>
                <a:ea typeface="Calibri"/>
              </a:rPr>
              <a:t>DLE2-determination  of time delay of signal from vicinity of SMBH (photo reverberation mapping) published in Jankov et al 2021</a:t>
            </a:r>
            <a:endParaRPr b="0" lang="en-US" sz="2600" spc="-1" strike="noStrike">
              <a:solidFill>
                <a:srgbClr val="000000"/>
              </a:solidFill>
              <a:latin typeface="Arial"/>
            </a:endParaRPr>
          </a:p>
          <a:p>
            <a:pPr>
              <a:lnSpc>
                <a:spcPct val="100000"/>
              </a:lnSpc>
              <a:spcBef>
                <a:spcPts val="360"/>
              </a:spcBef>
              <a:buNone/>
              <a:tabLst>
                <a:tab algn="l" pos="0"/>
              </a:tabLst>
            </a:pPr>
            <a:r>
              <a:rPr b="0" lang="en-US" sz="3400" spc="-1" strike="noStrike" u="sng">
                <a:solidFill>
                  <a:srgbClr val="0000ff"/>
                </a:solidFill>
                <a:uFillTx/>
                <a:latin typeface="Calibri"/>
                <a:ea typeface="Calibri"/>
                <a:hlinkClick r:id="rId1"/>
              </a:rPr>
              <a:t>https://github.com/LSST-sersag/dle/blob/main/README.md</a:t>
            </a:r>
            <a:endParaRPr b="0" lang="en-US" sz="3400" spc="-1" strike="noStrike">
              <a:solidFill>
                <a:srgbClr val="000000"/>
              </a:solidFill>
              <a:latin typeface="Arial"/>
            </a:endParaRPr>
          </a:p>
        </p:txBody>
      </p:sp>
      <p:sp>
        <p:nvSpPr>
          <p:cNvPr id="642" name="PlaceHolder 3"/>
          <p:cNvSpPr>
            <a:spLocks noGrp="1"/>
          </p:cNvSpPr>
          <p:nvPr>
            <p:ph type="sldNum" idx="35"/>
          </p:nvPr>
        </p:nvSpPr>
        <p:spPr>
          <a:xfrm>
            <a:off x="9344160" y="6494400"/>
            <a:ext cx="284472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AD5C2E27-9A85-445F-9CA9-D5F7A91671A9}" type="slidenum">
              <a:rPr b="0" lang="en-US" sz="1600" spc="-1" strike="noStrike">
                <a:solidFill>
                  <a:srgbClr val="898989"/>
                </a:solidFill>
                <a:latin typeface="Calibri"/>
                <a:ea typeface="Calibri"/>
              </a:rPr>
              <a:t>&lt;number&gt;</a:t>
            </a:fld>
            <a:endParaRPr b="0" lang="en-US" sz="1600" spc="-1" strike="noStrike">
              <a:latin typeface="Times New Roman"/>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PlaceHolder 1"/>
          <p:cNvSpPr>
            <a:spLocks noGrp="1"/>
          </p:cNvSpPr>
          <p:nvPr>
            <p:ph type="title"/>
          </p:nvPr>
        </p:nvSpPr>
        <p:spPr>
          <a:xfrm>
            <a:off x="609480" y="274680"/>
            <a:ext cx="10969200" cy="715680"/>
          </a:xfrm>
          <a:prstGeom prst="rect">
            <a:avLst/>
          </a:prstGeom>
          <a:noFill/>
          <a:ln w="0">
            <a:noFill/>
          </a:ln>
        </p:spPr>
        <p:txBody>
          <a:bodyPr lIns="123120" rIns="123120" tIns="61560" bIns="61560" anchor="ctr">
            <a:noAutofit/>
          </a:bodyPr>
          <a:p>
            <a:endParaRPr b="0" lang="en-US" sz="1400" spc="-1" strike="noStrike">
              <a:solidFill>
                <a:srgbClr val="000000"/>
              </a:solidFill>
              <a:latin typeface="Arial"/>
            </a:endParaRPr>
          </a:p>
        </p:txBody>
      </p:sp>
      <p:sp>
        <p:nvSpPr>
          <p:cNvPr id="644" name="PlaceHolder 2"/>
          <p:cNvSpPr>
            <a:spLocks noGrp="1"/>
          </p:cNvSpPr>
          <p:nvPr>
            <p:ph/>
          </p:nvPr>
        </p:nvSpPr>
        <p:spPr>
          <a:xfrm>
            <a:off x="609480" y="1371600"/>
            <a:ext cx="10969200" cy="4952520"/>
          </a:xfrm>
          <a:prstGeom prst="rect">
            <a:avLst/>
          </a:prstGeom>
          <a:noFill/>
          <a:ln w="0">
            <a:noFill/>
          </a:ln>
        </p:spPr>
        <p:txBody>
          <a:bodyPr lIns="123120" rIns="123120" tIns="61560" bIns="61560" anchor="t">
            <a:noAutofit/>
          </a:bodyPr>
          <a:p>
            <a:pPr marL="457200" indent="-355680">
              <a:lnSpc>
                <a:spcPct val="100000"/>
              </a:lnSpc>
              <a:spcBef>
                <a:spcPts val="360"/>
              </a:spcBef>
              <a:buClr>
                <a:srgbClr val="000000"/>
              </a:buClr>
              <a:buFont typeface="Arial"/>
              <a:buChar char="•"/>
            </a:pPr>
            <a:r>
              <a:rPr b="0" lang="en-US" sz="2000" spc="-1" strike="noStrike">
                <a:solidFill>
                  <a:srgbClr val="000000"/>
                </a:solidFill>
                <a:latin typeface="Calibri"/>
                <a:ea typeface="Calibri"/>
              </a:rPr>
              <a:t>The software will be a terminal-based application and Jypiter notebook.</a:t>
            </a:r>
            <a:endParaRPr b="0" lang="en-US" sz="2000" spc="-1" strike="noStrike">
              <a:solidFill>
                <a:srgbClr val="000000"/>
              </a:solidFill>
              <a:latin typeface="Arial"/>
            </a:endParaRPr>
          </a:p>
          <a:p>
            <a:pPr marL="457200" indent="-355680">
              <a:lnSpc>
                <a:spcPct val="100000"/>
              </a:lnSpc>
              <a:buClr>
                <a:srgbClr val="000000"/>
              </a:buClr>
              <a:buFont typeface="Arial"/>
              <a:buChar char="•"/>
            </a:pPr>
            <a:r>
              <a:rPr b="0" lang="en-US" sz="2000" spc="-1" strike="noStrike">
                <a:solidFill>
                  <a:srgbClr val="000000"/>
                </a:solidFill>
                <a:latin typeface="Calibri"/>
                <a:ea typeface="Calibri"/>
              </a:rPr>
              <a:t>TestPyPI</a:t>
            </a:r>
            <a:endParaRPr b="0" lang="en-US" sz="2000" spc="-1" strike="noStrike">
              <a:solidFill>
                <a:srgbClr val="000000"/>
              </a:solidFill>
              <a:latin typeface="Arial"/>
            </a:endParaRPr>
          </a:p>
        </p:txBody>
      </p:sp>
      <p:sp>
        <p:nvSpPr>
          <p:cNvPr id="645" name="PlaceHolder 3"/>
          <p:cNvSpPr>
            <a:spLocks noGrp="1"/>
          </p:cNvSpPr>
          <p:nvPr>
            <p:ph type="sldNum" idx="36"/>
          </p:nvPr>
        </p:nvSpPr>
        <p:spPr>
          <a:xfrm>
            <a:off x="9344160" y="6494400"/>
            <a:ext cx="284472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42117E07-3832-492D-B808-AB0D6A8085F1}" type="slidenum">
              <a:rPr b="0" lang="en-US" sz="1600" spc="-1" strike="noStrike">
                <a:solidFill>
                  <a:srgbClr val="898989"/>
                </a:solidFill>
                <a:latin typeface="Calibri"/>
                <a:ea typeface="Calibri"/>
              </a:rPr>
              <a:t>&lt;number&gt;</a:t>
            </a:fld>
            <a:endParaRPr b="0" lang="en-US" sz="1600" spc="-1" strike="noStrike">
              <a:latin typeface="Times New Roman"/>
            </a:endParaRPr>
          </a:p>
        </p:txBody>
      </p:sp>
      <p:pic>
        <p:nvPicPr>
          <p:cNvPr id="646" name="Google Shape;739;g13e55e303fd_0_1" descr=""/>
          <p:cNvPicPr/>
          <p:nvPr/>
        </p:nvPicPr>
        <p:blipFill>
          <a:blip r:embed="rId1"/>
          <a:stretch/>
        </p:blipFill>
        <p:spPr>
          <a:xfrm>
            <a:off x="458280" y="3429000"/>
            <a:ext cx="5194800" cy="3246480"/>
          </a:xfrm>
          <a:prstGeom prst="rect">
            <a:avLst/>
          </a:prstGeom>
          <a:ln w="0">
            <a:noFill/>
          </a:ln>
        </p:spPr>
      </p:pic>
      <p:pic>
        <p:nvPicPr>
          <p:cNvPr id="647" name="Google Shape;740;g13e55e303fd_0_1" descr=""/>
          <p:cNvPicPr/>
          <p:nvPr/>
        </p:nvPicPr>
        <p:blipFill>
          <a:blip r:embed="rId2"/>
          <a:stretch/>
        </p:blipFill>
        <p:spPr>
          <a:xfrm>
            <a:off x="4510080" y="1882440"/>
            <a:ext cx="7404480" cy="215568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PlaceHolder 1"/>
          <p:cNvSpPr>
            <a:spLocks noGrp="1"/>
          </p:cNvSpPr>
          <p:nvPr>
            <p:ph type="title"/>
          </p:nvPr>
        </p:nvSpPr>
        <p:spPr>
          <a:xfrm>
            <a:off x="1252440" y="0"/>
            <a:ext cx="10969200" cy="1228320"/>
          </a:xfrm>
          <a:prstGeom prst="rect">
            <a:avLst/>
          </a:prstGeom>
          <a:noFill/>
          <a:ln w="0">
            <a:noFill/>
          </a:ln>
        </p:spPr>
        <p:txBody>
          <a:bodyPr lIns="123120" rIns="123120" tIns="61560" bIns="61560" anchor="ctr">
            <a:noAutofit/>
          </a:bodyPr>
          <a:p>
            <a:pPr algn="ctr">
              <a:lnSpc>
                <a:spcPct val="100000"/>
              </a:lnSpc>
              <a:buNone/>
              <a:tabLst>
                <a:tab algn="l" pos="0"/>
              </a:tabLst>
            </a:pPr>
            <a:endParaRPr b="0" lang="en-US" sz="4000" spc="-1" strike="noStrike">
              <a:solidFill>
                <a:srgbClr val="000000"/>
              </a:solidFill>
              <a:latin typeface="Arial"/>
            </a:endParaRPr>
          </a:p>
          <a:p>
            <a:pPr>
              <a:lnSpc>
                <a:spcPct val="100000"/>
              </a:lnSpc>
              <a:buNone/>
              <a:tabLst>
                <a:tab algn="l" pos="0"/>
              </a:tabLst>
            </a:pPr>
            <a:r>
              <a:rPr b="0" lang="en-US" sz="3400" spc="-1" strike="noStrike">
                <a:solidFill>
                  <a:srgbClr val="1872ad"/>
                </a:solidFill>
                <a:latin typeface="Calibri"/>
                <a:ea typeface="Calibri"/>
              </a:rPr>
              <a:t>DLE 2: Determination of astronomical signal time delay-example (photoreverberation mapping)</a:t>
            </a:r>
            <a:endParaRPr b="0" lang="en-US" sz="3400" spc="-1" strike="noStrike">
              <a:solidFill>
                <a:srgbClr val="000000"/>
              </a:solidFill>
              <a:latin typeface="Arial"/>
            </a:endParaRPr>
          </a:p>
          <a:p>
            <a:pPr algn="ctr">
              <a:lnSpc>
                <a:spcPct val="100000"/>
              </a:lnSpc>
              <a:buNone/>
              <a:tabLst>
                <a:tab algn="l" pos="0"/>
              </a:tabLst>
            </a:pPr>
            <a:endParaRPr b="0" lang="en-US" sz="4800" spc="-1" strike="noStrike">
              <a:solidFill>
                <a:srgbClr val="000000"/>
              </a:solidFill>
              <a:latin typeface="Arial"/>
            </a:endParaRPr>
          </a:p>
        </p:txBody>
      </p:sp>
      <p:sp>
        <p:nvSpPr>
          <p:cNvPr id="649" name="PlaceHolder 2"/>
          <p:cNvSpPr>
            <a:spLocks noGrp="1"/>
          </p:cNvSpPr>
          <p:nvPr>
            <p:ph/>
          </p:nvPr>
        </p:nvSpPr>
        <p:spPr>
          <a:xfrm>
            <a:off x="28440" y="1228680"/>
            <a:ext cx="11507400" cy="4952520"/>
          </a:xfrm>
          <a:prstGeom prst="rect">
            <a:avLst/>
          </a:prstGeom>
          <a:noFill/>
          <a:ln w="0">
            <a:noFill/>
          </a:ln>
        </p:spPr>
        <p:txBody>
          <a:bodyPr lIns="123120" rIns="123120" tIns="61560" bIns="61560" anchor="t">
            <a:noAutofit/>
          </a:bodyPr>
          <a:p>
            <a:pPr>
              <a:lnSpc>
                <a:spcPct val="100000"/>
              </a:lnSpc>
              <a:buNone/>
              <a:tabLst>
                <a:tab algn="l" pos="0"/>
              </a:tabLst>
            </a:pPr>
            <a:r>
              <a:rPr b="0" lang="en-US" sz="2300" spc="-1" strike="noStrike">
                <a:solidFill>
                  <a:srgbClr val="000000"/>
                </a:solidFill>
                <a:latin typeface="Calibri"/>
                <a:ea typeface="Calibri"/>
              </a:rPr>
              <a:t>how to determine time delay  from  entangled  emission and continuum </a:t>
            </a:r>
            <a:endParaRPr b="0" lang="en-US" sz="2300" spc="-1" strike="noStrike">
              <a:solidFill>
                <a:srgbClr val="000000"/>
              </a:solidFill>
              <a:latin typeface="Arial"/>
            </a:endParaRPr>
          </a:p>
          <a:p>
            <a:pPr>
              <a:lnSpc>
                <a:spcPct val="100000"/>
              </a:lnSpc>
              <a:buNone/>
              <a:tabLst>
                <a:tab algn="l" pos="0"/>
              </a:tabLst>
            </a:pPr>
            <a:r>
              <a:rPr b="0" lang="en-US" sz="2300" spc="-1" strike="noStrike">
                <a:solidFill>
                  <a:srgbClr val="000000"/>
                </a:solidFill>
                <a:latin typeface="Calibri"/>
                <a:ea typeface="Calibri"/>
              </a:rPr>
              <a:t>light curves   </a:t>
            </a:r>
            <a:endParaRPr b="0" lang="en-US" sz="2300" spc="-1" strike="noStrike">
              <a:solidFill>
                <a:srgbClr val="000000"/>
              </a:solidFill>
              <a:latin typeface="Arial"/>
            </a:endParaRPr>
          </a:p>
          <a:p>
            <a:pPr marL="457200" indent="-374760">
              <a:lnSpc>
                <a:spcPct val="100000"/>
              </a:lnSpc>
              <a:spcBef>
                <a:spcPts val="459"/>
              </a:spcBef>
              <a:buClr>
                <a:srgbClr val="000000"/>
              </a:buClr>
              <a:buFont typeface="Arial"/>
              <a:buChar char="•"/>
              <a:tabLst>
                <a:tab algn="l" pos="0"/>
              </a:tabLst>
            </a:pPr>
            <a:r>
              <a:rPr b="0" lang="en-US" sz="2300" spc="-1" strike="noStrike">
                <a:solidFill>
                  <a:srgbClr val="000000"/>
                </a:solidFill>
                <a:latin typeface="Calibri"/>
                <a:ea typeface="Calibri"/>
              </a:rPr>
              <a:t>our team  developed  code  based on theory</a:t>
            </a:r>
            <a:endParaRPr b="0" lang="en-US" sz="2300" spc="-1" strike="noStrike">
              <a:solidFill>
                <a:srgbClr val="000000"/>
              </a:solidFill>
              <a:latin typeface="Arial"/>
            </a:endParaRPr>
          </a:p>
          <a:p>
            <a:pPr>
              <a:lnSpc>
                <a:spcPct val="100000"/>
              </a:lnSpc>
              <a:spcBef>
                <a:spcPts val="459"/>
              </a:spcBef>
              <a:buNone/>
              <a:tabLst>
                <a:tab algn="l" pos="0"/>
              </a:tabLst>
            </a:pPr>
            <a:r>
              <a:rPr b="0" lang="en-US" sz="2300" spc="-1" strike="noStrike">
                <a:solidFill>
                  <a:srgbClr val="000000"/>
                </a:solidFill>
                <a:latin typeface="Calibri"/>
                <a:ea typeface="Calibri"/>
              </a:rPr>
              <a:t>       </a:t>
            </a:r>
            <a:r>
              <a:rPr b="0" lang="en-US" sz="2300" spc="-1" strike="noStrike">
                <a:solidFill>
                  <a:srgbClr val="000000"/>
                </a:solidFill>
                <a:latin typeface="Calibri"/>
                <a:ea typeface="Calibri"/>
              </a:rPr>
              <a:t>by  Chelouche &amp; Daniel (2012) </a:t>
            </a:r>
            <a:endParaRPr b="0" lang="en-US" sz="2300" spc="-1" strike="noStrike">
              <a:solidFill>
                <a:srgbClr val="000000"/>
              </a:solidFill>
              <a:latin typeface="Arial"/>
            </a:endParaRPr>
          </a:p>
          <a:p>
            <a:pPr marL="460440" indent="-460440">
              <a:lnSpc>
                <a:spcPct val="100000"/>
              </a:lnSpc>
              <a:spcBef>
                <a:spcPts val="459"/>
              </a:spcBef>
              <a:buClr>
                <a:srgbClr val="000000"/>
              </a:buClr>
              <a:buFont typeface="Arial"/>
              <a:buChar char="•"/>
              <a:tabLst>
                <a:tab algn="l" pos="0"/>
              </a:tabLst>
            </a:pPr>
            <a:r>
              <a:rPr b="0" lang="en-US" sz="2300" spc="-1" strike="noStrike">
                <a:solidFill>
                  <a:srgbClr val="000000"/>
                </a:solidFill>
                <a:latin typeface="Calibri"/>
                <a:ea typeface="Calibri"/>
              </a:rPr>
              <a:t>time lag from cross (CCF) and auto-correlation functions (ACF) </a:t>
            </a:r>
            <a:endParaRPr b="0" lang="en-US" sz="2300" spc="-1" strike="noStrike">
              <a:solidFill>
                <a:srgbClr val="000000"/>
              </a:solidFill>
              <a:latin typeface="Arial"/>
            </a:endParaRPr>
          </a:p>
          <a:p>
            <a:pPr marL="460440" indent="-314280">
              <a:lnSpc>
                <a:spcPct val="100000"/>
              </a:lnSpc>
              <a:spcBef>
                <a:spcPts val="459"/>
              </a:spcBef>
              <a:buNone/>
              <a:tabLst>
                <a:tab algn="l" pos="0"/>
              </a:tabLst>
            </a:pPr>
            <a:endParaRPr b="0" lang="en-US" sz="2300" spc="-1" strike="noStrike">
              <a:solidFill>
                <a:srgbClr val="000000"/>
              </a:solidFill>
              <a:latin typeface="Arial"/>
            </a:endParaRPr>
          </a:p>
          <a:p>
            <a:pPr>
              <a:lnSpc>
                <a:spcPct val="100000"/>
              </a:lnSpc>
              <a:spcBef>
                <a:spcPts val="400"/>
              </a:spcBef>
              <a:buNone/>
              <a:tabLst>
                <a:tab algn="l" pos="0"/>
              </a:tabLst>
            </a:pPr>
            <a:endParaRPr b="0" lang="en-US" sz="2000" spc="-1" strike="noStrike">
              <a:solidFill>
                <a:srgbClr val="000000"/>
              </a:solidFill>
              <a:latin typeface="Arial"/>
            </a:endParaRPr>
          </a:p>
          <a:p>
            <a:pPr marL="460440" indent="-460440">
              <a:lnSpc>
                <a:spcPct val="100000"/>
              </a:lnSpc>
              <a:spcBef>
                <a:spcPts val="459"/>
              </a:spcBef>
              <a:buClr>
                <a:srgbClr val="000000"/>
              </a:buClr>
              <a:buFont typeface="Arial"/>
              <a:buChar char="•"/>
              <a:tabLst>
                <a:tab algn="l" pos="0"/>
              </a:tabLst>
            </a:pPr>
            <a:r>
              <a:rPr b="0" lang="en-US" sz="2300" spc="-1" strike="noStrike">
                <a:solidFill>
                  <a:srgbClr val="000000"/>
                </a:solidFill>
                <a:latin typeface="Calibri"/>
                <a:ea typeface="Calibri"/>
              </a:rPr>
              <a:t>Used artificial light curves based on DRW (Kovačević et al. 2021) with different cadences</a:t>
            </a:r>
            <a:endParaRPr b="0" lang="en-US" sz="2300" spc="-1" strike="noStrike">
              <a:solidFill>
                <a:srgbClr val="000000"/>
              </a:solidFill>
              <a:latin typeface="Arial"/>
            </a:endParaRPr>
          </a:p>
          <a:p>
            <a:pPr marL="460440" indent="-314280">
              <a:lnSpc>
                <a:spcPct val="100000"/>
              </a:lnSpc>
              <a:spcBef>
                <a:spcPts val="459"/>
              </a:spcBef>
              <a:buNone/>
              <a:tabLst>
                <a:tab algn="l" pos="0"/>
              </a:tabLst>
            </a:pPr>
            <a:endParaRPr b="0" lang="en-US" sz="2300" spc="-1" strike="noStrike">
              <a:solidFill>
                <a:srgbClr val="000000"/>
              </a:solidFill>
              <a:latin typeface="Arial"/>
            </a:endParaRPr>
          </a:p>
          <a:p>
            <a:pPr marL="460440" indent="-314280">
              <a:lnSpc>
                <a:spcPct val="100000"/>
              </a:lnSpc>
              <a:spcBef>
                <a:spcPts val="459"/>
              </a:spcBef>
              <a:buNone/>
              <a:tabLst>
                <a:tab algn="l" pos="0"/>
              </a:tabLst>
            </a:pPr>
            <a:endParaRPr b="0" lang="en-US" sz="2300" spc="-1" strike="noStrike">
              <a:solidFill>
                <a:srgbClr val="000000"/>
              </a:solidFill>
              <a:latin typeface="Arial"/>
            </a:endParaRPr>
          </a:p>
        </p:txBody>
      </p:sp>
      <p:sp>
        <p:nvSpPr>
          <p:cNvPr id="650" name="PlaceHolder 3"/>
          <p:cNvSpPr>
            <a:spLocks noGrp="1"/>
          </p:cNvSpPr>
          <p:nvPr>
            <p:ph type="sldNum" idx="37"/>
          </p:nvPr>
        </p:nvSpPr>
        <p:spPr>
          <a:xfrm>
            <a:off x="9344160" y="6494400"/>
            <a:ext cx="284472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C8CCBC1D-5AD0-48E8-BBA8-8E95A7DD925A}" type="slidenum">
              <a:rPr b="0" lang="en-US" sz="1600" spc="-1" strike="noStrike">
                <a:solidFill>
                  <a:srgbClr val="898989"/>
                </a:solidFill>
                <a:latin typeface="Calibri"/>
                <a:ea typeface="Calibri"/>
              </a:rPr>
              <a:t>&lt;number&gt;</a:t>
            </a:fld>
            <a:endParaRPr b="0" lang="en-US" sz="1600" spc="-1" strike="noStrike">
              <a:latin typeface="Times New Roman"/>
            </a:endParaRPr>
          </a:p>
        </p:txBody>
      </p:sp>
      <p:pic>
        <p:nvPicPr>
          <p:cNvPr id="651" name="Google Shape;749;g11e2d0aac08_1_43" descr=""/>
          <p:cNvPicPr/>
          <p:nvPr/>
        </p:nvPicPr>
        <p:blipFill>
          <a:blip r:embed="rId1"/>
          <a:stretch/>
        </p:blipFill>
        <p:spPr>
          <a:xfrm>
            <a:off x="594000" y="3295080"/>
            <a:ext cx="4522320" cy="820440"/>
          </a:xfrm>
          <a:prstGeom prst="rect">
            <a:avLst/>
          </a:prstGeom>
          <a:ln w="0">
            <a:noFill/>
          </a:ln>
        </p:spPr>
      </p:pic>
      <p:sp>
        <p:nvSpPr>
          <p:cNvPr id="652" name="Google Shape;750;g11e2d0aac08_1_43"/>
          <p:cNvSpPr/>
          <p:nvPr/>
        </p:nvSpPr>
        <p:spPr>
          <a:xfrm>
            <a:off x="6683040" y="3464640"/>
            <a:ext cx="3301920" cy="63972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0" lang="en-US" sz="1800" spc="-1" strike="noStrike">
                <a:solidFill>
                  <a:srgbClr val="0070c0"/>
                </a:solidFill>
                <a:latin typeface="Calibri"/>
                <a:ea typeface="Calibri"/>
              </a:rPr>
              <a:t>see for details Jankov et al. 2022</a:t>
            </a:r>
            <a:endParaRPr b="0" lang="en-US" sz="1800" spc="-1" strike="noStrike">
              <a:latin typeface="Arial"/>
            </a:endParaRPr>
          </a:p>
        </p:txBody>
      </p:sp>
      <p:pic>
        <p:nvPicPr>
          <p:cNvPr id="653" name="Google Shape;751;g11e2d0aac08_1_43" descr=""/>
          <p:cNvPicPr/>
          <p:nvPr/>
        </p:nvPicPr>
        <p:blipFill>
          <a:blip r:embed="rId2"/>
          <a:stretch/>
        </p:blipFill>
        <p:spPr>
          <a:xfrm>
            <a:off x="8655480" y="1123200"/>
            <a:ext cx="3436920" cy="2171160"/>
          </a:xfrm>
          <a:prstGeom prst="rect">
            <a:avLst/>
          </a:prstGeom>
          <a:ln w="0">
            <a:noFill/>
          </a:ln>
        </p:spPr>
      </p:pic>
      <p:pic>
        <p:nvPicPr>
          <p:cNvPr id="654" name="Google Shape;752;g11e2d0aac08_1_43" descr=""/>
          <p:cNvPicPr/>
          <p:nvPr/>
        </p:nvPicPr>
        <p:blipFill>
          <a:blip r:embed="rId3"/>
          <a:stretch/>
        </p:blipFill>
        <p:spPr>
          <a:xfrm>
            <a:off x="753120" y="4219560"/>
            <a:ext cx="3377880" cy="2399760"/>
          </a:xfrm>
          <a:prstGeom prst="rect">
            <a:avLst/>
          </a:prstGeom>
          <a:ln w="0">
            <a:noFill/>
          </a:ln>
        </p:spPr>
      </p:pic>
      <p:sp>
        <p:nvSpPr>
          <p:cNvPr id="655" name="Google Shape;753;g11e2d0aac08_1_43"/>
          <p:cNvSpPr/>
          <p:nvPr/>
        </p:nvSpPr>
        <p:spPr>
          <a:xfrm>
            <a:off x="9469440" y="1228680"/>
            <a:ext cx="780840" cy="36540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0" lang="en-US" sz="1800" spc="-1" strike="noStrike">
                <a:solidFill>
                  <a:srgbClr val="000000"/>
                </a:solidFill>
                <a:latin typeface="Arial"/>
                <a:ea typeface="Arial"/>
              </a:rPr>
              <a:t>Z=1.5</a:t>
            </a:r>
            <a:endParaRPr b="0" lang="en-US" sz="1800" spc="-1" strike="noStrike">
              <a:latin typeface="Arial"/>
            </a:endParaRPr>
          </a:p>
        </p:txBody>
      </p:sp>
      <p:pic>
        <p:nvPicPr>
          <p:cNvPr id="656" name="Google Shape;754;g11e2d0aac08_1_43" descr=""/>
          <p:cNvPicPr/>
          <p:nvPr/>
        </p:nvPicPr>
        <p:blipFill>
          <a:blip r:embed="rId4"/>
          <a:stretch/>
        </p:blipFill>
        <p:spPr>
          <a:xfrm>
            <a:off x="4654080" y="4390920"/>
            <a:ext cx="3301560" cy="2285640"/>
          </a:xfrm>
          <a:prstGeom prst="rect">
            <a:avLst/>
          </a:prstGeom>
          <a:ln w="0">
            <a:noFill/>
          </a:ln>
        </p:spPr>
      </p:pic>
      <p:pic>
        <p:nvPicPr>
          <p:cNvPr id="657" name="Google Shape;755;g11e2d0aac08_1_43" descr=""/>
          <p:cNvPicPr/>
          <p:nvPr/>
        </p:nvPicPr>
        <p:blipFill>
          <a:blip r:embed="rId5"/>
          <a:stretch/>
        </p:blipFill>
        <p:spPr>
          <a:xfrm>
            <a:off x="8478720" y="4448160"/>
            <a:ext cx="3276360" cy="2171160"/>
          </a:xfrm>
          <a:prstGeom prst="rect">
            <a:avLst/>
          </a:prstGeom>
          <a:ln w="0">
            <a:noFill/>
          </a:ln>
        </p:spPr>
      </p:pic>
      <p:sp>
        <p:nvSpPr>
          <p:cNvPr id="658" name="Google Shape;756;g11e2d0aac08_1_43"/>
          <p:cNvSpPr/>
          <p:nvPr/>
        </p:nvSpPr>
        <p:spPr>
          <a:xfrm>
            <a:off x="28800" y="4544280"/>
            <a:ext cx="1066320" cy="118836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0" lang="en-US" sz="1800" spc="-1" strike="noStrike">
                <a:solidFill>
                  <a:srgbClr val="000000"/>
                </a:solidFill>
                <a:latin typeface="Calibri"/>
                <a:ea typeface="Calibri"/>
              </a:rPr>
              <a:t>True lag </a:t>
            </a:r>
            <a:endParaRPr b="0" lang="en-US" sz="1800" spc="-1" strike="noStrike">
              <a:latin typeface="Arial"/>
            </a:endParaRPr>
          </a:p>
          <a:p>
            <a:pPr>
              <a:lnSpc>
                <a:spcPct val="100000"/>
              </a:lnSpc>
              <a:buNone/>
              <a:tabLst>
                <a:tab algn="l" pos="0"/>
              </a:tabLst>
            </a:pPr>
            <a:r>
              <a:rPr b="0" lang="en-US" sz="1800" spc="-1" strike="noStrike">
                <a:solidFill>
                  <a:srgbClr val="000000"/>
                </a:solidFill>
                <a:latin typeface="Calibri"/>
                <a:ea typeface="Calibri"/>
              </a:rPr>
              <a:t>36.9 days</a:t>
            </a:r>
            <a:endParaRPr b="0" lang="en-US" sz="1800" spc="-1" strike="noStrike">
              <a:latin typeface="Arial"/>
            </a:endParaRPr>
          </a:p>
        </p:txBody>
      </p:sp>
      <p:sp>
        <p:nvSpPr>
          <p:cNvPr id="659" name="Google Shape;757;g11e2d0aac08_1_43"/>
          <p:cNvSpPr/>
          <p:nvPr/>
        </p:nvSpPr>
        <p:spPr>
          <a:xfrm>
            <a:off x="1445400" y="6491520"/>
            <a:ext cx="1352520" cy="63972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0" lang="en-US" sz="1800" spc="-1" strike="noStrike">
                <a:solidFill>
                  <a:srgbClr val="000000"/>
                </a:solidFill>
                <a:latin typeface="Calibri"/>
                <a:ea typeface="Calibri"/>
              </a:rPr>
              <a:t>ideal (1-day)</a:t>
            </a:r>
            <a:endParaRPr b="0" lang="en-US" sz="1800" spc="-1" strike="noStrike">
              <a:latin typeface="Arial"/>
            </a:endParaRPr>
          </a:p>
        </p:txBody>
      </p:sp>
      <p:sp>
        <p:nvSpPr>
          <p:cNvPr id="660" name="Google Shape;758;g11e2d0aac08_1_43"/>
          <p:cNvSpPr/>
          <p:nvPr/>
        </p:nvSpPr>
        <p:spPr>
          <a:xfrm>
            <a:off x="5421600" y="6491520"/>
            <a:ext cx="1080720" cy="63972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0" lang="en-US" sz="1800" spc="-1" strike="noStrike">
                <a:solidFill>
                  <a:srgbClr val="000000"/>
                </a:solidFill>
                <a:latin typeface="Calibri"/>
                <a:ea typeface="Calibri"/>
              </a:rPr>
              <a:t>with gaps</a:t>
            </a:r>
            <a:endParaRPr b="0" lang="en-US" sz="1800" spc="-1" strike="noStrike">
              <a:latin typeface="Arial"/>
            </a:endParaRPr>
          </a:p>
        </p:txBody>
      </p:sp>
      <p:sp>
        <p:nvSpPr>
          <p:cNvPr id="661" name="Google Shape;759;g11e2d0aac08_1_43"/>
          <p:cNvSpPr/>
          <p:nvPr/>
        </p:nvSpPr>
        <p:spPr>
          <a:xfrm>
            <a:off x="9812160" y="6491520"/>
            <a:ext cx="1256760" cy="36540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0" lang="en-US" sz="1800" spc="-1" strike="noStrike">
                <a:solidFill>
                  <a:srgbClr val="000000"/>
                </a:solidFill>
                <a:latin typeface="Calibri"/>
                <a:ea typeface="Calibri"/>
              </a:rPr>
              <a:t>LSST-like</a:t>
            </a:r>
            <a:endParaRPr b="0" lang="en-US" sz="1800" spc="-1" strike="noStrike">
              <a:latin typeface="Arial"/>
            </a:endParaRPr>
          </a:p>
        </p:txBody>
      </p:sp>
      <p:pic>
        <p:nvPicPr>
          <p:cNvPr id="662" name="Google Shape;760;g11e2d0aac08_1_43" descr=""/>
          <p:cNvPicPr/>
          <p:nvPr/>
        </p:nvPicPr>
        <p:blipFill>
          <a:blip r:embed="rId6"/>
          <a:stretch/>
        </p:blipFill>
        <p:spPr>
          <a:xfrm>
            <a:off x="10525320" y="0"/>
            <a:ext cx="1663200" cy="75528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PlaceHolder 1"/>
          <p:cNvSpPr>
            <a:spLocks noGrp="1"/>
          </p:cNvSpPr>
          <p:nvPr>
            <p:ph type="title"/>
          </p:nvPr>
        </p:nvSpPr>
        <p:spPr>
          <a:xfrm>
            <a:off x="1950480" y="61920"/>
            <a:ext cx="7050600" cy="1524600"/>
          </a:xfrm>
          <a:prstGeom prst="rect">
            <a:avLst/>
          </a:prstGeom>
          <a:noFill/>
          <a:ln w="0">
            <a:noFill/>
          </a:ln>
        </p:spPr>
        <p:txBody>
          <a:bodyPr lIns="123120" rIns="123120" tIns="61560" bIns="61560" anchor="ctr">
            <a:noAutofit/>
          </a:bodyPr>
          <a:p>
            <a:pPr>
              <a:lnSpc>
                <a:spcPct val="100000"/>
              </a:lnSpc>
              <a:buNone/>
              <a:tabLst>
                <a:tab algn="l" pos="0"/>
              </a:tabLst>
            </a:pPr>
            <a:r>
              <a:rPr b="0" lang="en-US" sz="3700" spc="-1" strike="noStrike">
                <a:solidFill>
                  <a:srgbClr val="1872ad"/>
                </a:solidFill>
                <a:latin typeface="Calibri"/>
                <a:ea typeface="Calibri"/>
              </a:rPr>
              <a:t>OUR ALGORITHM II: </a:t>
            </a:r>
            <a:endParaRPr b="0" lang="en-US" sz="3700" spc="-1" strike="noStrike">
              <a:solidFill>
                <a:srgbClr val="000000"/>
              </a:solidFill>
              <a:latin typeface="Arial"/>
            </a:endParaRPr>
          </a:p>
          <a:p>
            <a:pPr>
              <a:lnSpc>
                <a:spcPct val="100000"/>
              </a:lnSpc>
              <a:buNone/>
              <a:tabLst>
                <a:tab algn="l" pos="0"/>
              </a:tabLst>
            </a:pPr>
            <a:r>
              <a:rPr b="0" lang="en-US" sz="3700" spc="-1" strike="noStrike">
                <a:solidFill>
                  <a:srgbClr val="1872ad"/>
                </a:solidFill>
                <a:latin typeface="Calibri"/>
                <a:ea typeface="Calibri"/>
              </a:rPr>
              <a:t>periodicity mining </a:t>
            </a:r>
            <a:endParaRPr b="0" lang="en-US" sz="3700" spc="-1" strike="noStrike">
              <a:solidFill>
                <a:srgbClr val="000000"/>
              </a:solidFill>
              <a:latin typeface="Arial"/>
            </a:endParaRPr>
          </a:p>
          <a:p>
            <a:pPr>
              <a:lnSpc>
                <a:spcPct val="100000"/>
              </a:lnSpc>
              <a:buNone/>
              <a:tabLst>
                <a:tab algn="l" pos="0"/>
              </a:tabLst>
            </a:pPr>
            <a:r>
              <a:rPr b="0" lang="en-US" sz="3700" spc="-1" strike="noStrike">
                <a:solidFill>
                  <a:srgbClr val="1872ad"/>
                </a:solidFill>
                <a:latin typeface="Calibri"/>
                <a:ea typeface="Calibri"/>
              </a:rPr>
              <a:t>in time domain</a:t>
            </a:r>
            <a:endParaRPr b="0" lang="en-US" sz="3700" spc="-1" strike="noStrike">
              <a:solidFill>
                <a:srgbClr val="000000"/>
              </a:solidFill>
              <a:latin typeface="Arial"/>
            </a:endParaRPr>
          </a:p>
        </p:txBody>
      </p:sp>
      <p:sp>
        <p:nvSpPr>
          <p:cNvPr id="664" name="PlaceHolder 2"/>
          <p:cNvSpPr>
            <a:spLocks noGrp="1"/>
          </p:cNvSpPr>
          <p:nvPr>
            <p:ph type="sldNum" idx="38"/>
          </p:nvPr>
        </p:nvSpPr>
        <p:spPr>
          <a:xfrm>
            <a:off x="9344160" y="6494400"/>
            <a:ext cx="2844720" cy="363240"/>
          </a:xfrm>
          <a:prstGeom prst="rect">
            <a:avLst/>
          </a:prstGeom>
          <a:noFill/>
          <a:ln w="0">
            <a:noFill/>
          </a:ln>
        </p:spPr>
        <p:txBody>
          <a:bodyPr lIns="123120" rIns="123120" tIns="61560" bIns="61560" anchor="ctr">
            <a:noAutofit/>
          </a:bodyPr>
          <a:lstStyle>
            <a:lvl1pPr algn="r">
              <a:lnSpc>
                <a:spcPct val="100000"/>
              </a:lnSpc>
              <a:buNone/>
              <a:tabLst>
                <a:tab algn="l" pos="0"/>
              </a:tabLst>
              <a:defRPr b="0" lang="en-US" sz="1600" spc="-1" strike="noStrike">
                <a:solidFill>
                  <a:srgbClr val="898989"/>
                </a:solidFill>
                <a:latin typeface="Calibri"/>
                <a:ea typeface="Calibri"/>
              </a:defRPr>
            </a:lvl1pPr>
          </a:lstStyle>
          <a:p>
            <a:pPr algn="r">
              <a:lnSpc>
                <a:spcPct val="100000"/>
              </a:lnSpc>
              <a:buNone/>
              <a:tabLst>
                <a:tab algn="l" pos="0"/>
              </a:tabLst>
            </a:pPr>
            <a:fld id="{8B4FAE70-EBCA-4AF9-B332-73E499DF7458}" type="slidenum">
              <a:rPr b="0" lang="en-US" sz="1600" spc="-1" strike="noStrike">
                <a:solidFill>
                  <a:srgbClr val="898989"/>
                </a:solidFill>
                <a:latin typeface="Calibri"/>
                <a:ea typeface="Calibri"/>
              </a:rPr>
              <a:t>&lt;number&gt;</a:t>
            </a:fld>
            <a:endParaRPr b="0" lang="en-US" sz="1600" spc="-1" strike="noStrike">
              <a:latin typeface="Times New Roman"/>
            </a:endParaRPr>
          </a:p>
        </p:txBody>
      </p:sp>
      <p:pic>
        <p:nvPicPr>
          <p:cNvPr id="665" name="Google Shape;768;g12932fd226a_0_35" descr=""/>
          <p:cNvPicPr/>
          <p:nvPr/>
        </p:nvPicPr>
        <p:blipFill>
          <a:blip r:embed="rId1"/>
          <a:stretch/>
        </p:blipFill>
        <p:spPr>
          <a:xfrm>
            <a:off x="150840" y="1586880"/>
            <a:ext cx="6715080" cy="5036040"/>
          </a:xfrm>
          <a:prstGeom prst="rect">
            <a:avLst/>
          </a:prstGeom>
          <a:ln w="0">
            <a:noFill/>
          </a:ln>
        </p:spPr>
      </p:pic>
      <p:pic>
        <p:nvPicPr>
          <p:cNvPr id="666" name="Google Shape;769;g12932fd226a_0_35" descr=""/>
          <p:cNvPicPr/>
          <p:nvPr/>
        </p:nvPicPr>
        <p:blipFill>
          <a:blip r:embed="rId2"/>
          <a:stretch/>
        </p:blipFill>
        <p:spPr>
          <a:xfrm>
            <a:off x="6094440" y="61920"/>
            <a:ext cx="5943240" cy="67338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Google Shape;147;g183da2ec2c1_0_151"/>
          <p:cNvSpPr/>
          <p:nvPr/>
        </p:nvSpPr>
        <p:spPr>
          <a:xfrm>
            <a:off x="308880" y="163080"/>
            <a:ext cx="10976760" cy="56340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2500" spc="-1" strike="noStrike">
                <a:solidFill>
                  <a:srgbClr val="1872ad"/>
                </a:solidFill>
                <a:latin typeface="Calibri"/>
                <a:ea typeface="Calibri"/>
              </a:rPr>
              <a:t>VARIETY OF SIGNALS  IN AGN EMISSION LIGHT CURVES </a:t>
            </a:r>
            <a:endParaRPr b="0" lang="en-US" sz="2500" spc="-1" strike="noStrike">
              <a:latin typeface="Arial"/>
            </a:endParaRPr>
          </a:p>
        </p:txBody>
      </p:sp>
      <p:sp>
        <p:nvSpPr>
          <p:cNvPr id="208" name="Google Shape;148;g183da2ec2c1_0_151"/>
          <p:cNvSpPr/>
          <p:nvPr/>
        </p:nvSpPr>
        <p:spPr>
          <a:xfrm>
            <a:off x="749880" y="814320"/>
            <a:ext cx="10976760" cy="9601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000000"/>
                </a:solidFill>
                <a:latin typeface="Calibri"/>
                <a:ea typeface="Calibri"/>
              </a:rPr>
              <a:t>O</a:t>
            </a:r>
            <a:r>
              <a:rPr b="1" lang="en-US" sz="1700" spc="-1" strike="noStrike">
                <a:solidFill>
                  <a:srgbClr val="000000"/>
                </a:solidFill>
                <a:latin typeface="Calibri"/>
                <a:ea typeface="Calibri"/>
              </a:rPr>
              <a:t>bserved Flux                           =</a:t>
            </a:r>
            <a:r>
              <a:rPr b="1" lang="en-US" sz="1700" spc="-1" strike="noStrike">
                <a:solidFill>
                  <a:srgbClr val="9900ff"/>
                </a:solidFill>
                <a:latin typeface="Calibri"/>
                <a:ea typeface="Calibri"/>
              </a:rPr>
              <a:t>Steady mean </a:t>
            </a:r>
            <a:r>
              <a:rPr b="1" lang="en-US" sz="1700" spc="-1" strike="noStrike">
                <a:solidFill>
                  <a:srgbClr val="00ffff"/>
                </a:solidFill>
                <a:latin typeface="Calibri"/>
                <a:ea typeface="Calibri"/>
              </a:rPr>
              <a:t> </a:t>
            </a:r>
            <a:r>
              <a:rPr b="1" lang="en-US" sz="1700" spc="-1" strike="noStrike">
                <a:solidFill>
                  <a:srgbClr val="000000"/>
                </a:solidFill>
                <a:latin typeface="Calibri"/>
                <a:ea typeface="Calibri"/>
              </a:rPr>
              <a:t>X</a:t>
            </a:r>
            <a:r>
              <a:rPr b="1" lang="en-US" sz="1700" spc="-1" strike="noStrike">
                <a:solidFill>
                  <a:srgbClr val="cc0000"/>
                </a:solidFill>
                <a:latin typeface="Calibri"/>
                <a:ea typeface="Calibri"/>
              </a:rPr>
              <a:t> ( Doppler boost) </a:t>
            </a:r>
            <a:r>
              <a:rPr b="1" lang="en-US" sz="1700" spc="-1" strike="noStrike">
                <a:solidFill>
                  <a:srgbClr val="000000"/>
                </a:solidFill>
                <a:latin typeface="Calibri"/>
                <a:ea typeface="Calibri"/>
              </a:rPr>
              <a:t>X </a:t>
            </a:r>
            <a:r>
              <a:rPr b="1" lang="en-US" sz="1700" spc="-1" strike="noStrike">
                <a:solidFill>
                  <a:srgbClr val="6aa84f"/>
                </a:solidFill>
                <a:latin typeface="Calibri"/>
                <a:ea typeface="Calibri"/>
              </a:rPr>
              <a:t>(Gravitational) </a:t>
            </a:r>
            <a:r>
              <a:rPr b="1" lang="en-US" sz="1700" spc="-1" strike="noStrike">
                <a:solidFill>
                  <a:srgbClr val="000000"/>
                </a:solidFill>
                <a:latin typeface="Calibri"/>
                <a:ea typeface="Calibri"/>
              </a:rPr>
              <a:t>X (Red noise) +</a:t>
            </a:r>
            <a:r>
              <a:rPr b="1" lang="en-US" sz="1700" spc="-1" strike="noStrike">
                <a:solidFill>
                  <a:srgbClr val="0000ff"/>
                </a:solidFill>
                <a:latin typeface="Calibri"/>
                <a:ea typeface="Calibri"/>
              </a:rPr>
              <a:t> Photometric noise</a:t>
            </a:r>
            <a:endParaRPr b="0" lang="en-US" sz="1700" spc="-1" strike="noStrike">
              <a:latin typeface="Arial"/>
            </a:endParaRPr>
          </a:p>
          <a:p>
            <a:pPr>
              <a:lnSpc>
                <a:spcPct val="100000"/>
              </a:lnSpc>
              <a:buNone/>
              <a:tabLst>
                <a:tab algn="l" pos="0"/>
              </a:tabLst>
            </a:pPr>
            <a:r>
              <a:rPr b="1" lang="en-US" sz="1700" spc="-1" strike="noStrike">
                <a:solidFill>
                  <a:srgbClr val="0000ff"/>
                </a:solidFill>
                <a:latin typeface="Calibri"/>
                <a:ea typeface="Calibri"/>
              </a:rPr>
              <a:t>                                      </a:t>
            </a:r>
            <a:r>
              <a:rPr b="1" lang="en-US" sz="1700" spc="-1" strike="noStrike">
                <a:solidFill>
                  <a:srgbClr val="ff00ff"/>
                </a:solidFill>
                <a:latin typeface="Calibri"/>
                <a:ea typeface="Calibri"/>
              </a:rPr>
              <a:t>                 </a:t>
            </a:r>
            <a:r>
              <a:rPr b="1" lang="en-US" sz="1700" spc="-1" strike="noStrike">
                <a:solidFill>
                  <a:srgbClr val="ff00ff"/>
                </a:solidFill>
                <a:latin typeface="Calibri"/>
                <a:ea typeface="Calibri"/>
              </a:rPr>
              <a:t>flux </a:t>
            </a:r>
            <a:r>
              <a:rPr b="1" lang="en-US" sz="1700" spc="-1" strike="noStrike">
                <a:solidFill>
                  <a:srgbClr val="0000ff"/>
                </a:solidFill>
                <a:latin typeface="Calibri"/>
                <a:ea typeface="Calibri"/>
              </a:rPr>
              <a:t>                                                      </a:t>
            </a:r>
            <a:r>
              <a:rPr b="1" lang="en-US" sz="1700" spc="-1" strike="noStrike">
                <a:solidFill>
                  <a:srgbClr val="6aa84f"/>
                </a:solidFill>
                <a:latin typeface="Calibri"/>
                <a:ea typeface="Calibri"/>
              </a:rPr>
              <a:t> microlensing</a:t>
            </a:r>
            <a:endParaRPr b="0" lang="en-US" sz="1700" spc="-1" strike="noStrike">
              <a:latin typeface="Arial"/>
            </a:endParaRPr>
          </a:p>
        </p:txBody>
      </p:sp>
      <p:sp>
        <p:nvSpPr>
          <p:cNvPr id="209" name="Google Shape;149;g183da2ec2c1_0_151"/>
          <p:cNvSpPr/>
          <p:nvPr/>
        </p:nvSpPr>
        <p:spPr>
          <a:xfrm>
            <a:off x="3598200" y="2855520"/>
            <a:ext cx="1270440" cy="21600"/>
          </a:xfrm>
          <a:custGeom>
            <a:avLst/>
            <a:gdLst/>
            <a:ahLst/>
            <a:rect l="l" t="t" r="r" b="b"/>
            <a:pathLst>
              <a:path w="21600" h="21600">
                <a:moveTo>
                  <a:pt x="0" y="0"/>
                </a:moveTo>
                <a:lnTo>
                  <a:pt x="21600" y="21600"/>
                </a:lnTo>
              </a:path>
            </a:pathLst>
          </a:custGeom>
          <a:noFill/>
          <a:ln w="28575">
            <a:solidFill>
              <a:srgbClr val="9900ff"/>
            </a:solidFill>
            <a:round/>
          </a:ln>
        </p:spPr>
        <p:style>
          <a:lnRef idx="0"/>
          <a:fillRef idx="0"/>
          <a:effectRef idx="0"/>
          <a:fontRef idx="minor"/>
        </p:style>
      </p:sp>
      <p:sp>
        <p:nvSpPr>
          <p:cNvPr id="210" name="Google Shape;150;g183da2ec2c1_0_151"/>
          <p:cNvSpPr/>
          <p:nvPr/>
        </p:nvSpPr>
        <p:spPr>
          <a:xfrm>
            <a:off x="5333400" y="2523240"/>
            <a:ext cx="1270440" cy="743040"/>
          </a:xfrm>
          <a:custGeom>
            <a:avLst/>
            <a:gdLst/>
            <a:ahLst/>
            <a:rect l="l" t="t" r="r" b="b"/>
            <a:pathLst>
              <a:path w="99613" h="81653">
                <a:moveTo>
                  <a:pt x="0" y="76359"/>
                </a:moveTo>
                <a:cubicBezTo>
                  <a:pt x="8910" y="63651"/>
                  <a:pt x="44844" y="-766"/>
                  <a:pt x="53462" y="110"/>
                </a:cubicBezTo>
                <a:cubicBezTo>
                  <a:pt x="62080" y="986"/>
                  <a:pt x="44406" y="81325"/>
                  <a:pt x="51709" y="81617"/>
                </a:cubicBezTo>
                <a:cubicBezTo>
                  <a:pt x="59013" y="81909"/>
                  <a:pt x="90418" y="2155"/>
                  <a:pt x="97283" y="1863"/>
                </a:cubicBezTo>
                <a:cubicBezTo>
                  <a:pt x="104148" y="1571"/>
                  <a:pt x="93631" y="66864"/>
                  <a:pt x="92901" y="79864"/>
                </a:cubicBezTo>
              </a:path>
            </a:pathLst>
          </a:custGeom>
          <a:noFill/>
          <a:ln w="28575">
            <a:solidFill>
              <a:srgbClr val="cc0000"/>
            </a:solidFill>
            <a:round/>
          </a:ln>
        </p:spPr>
        <p:style>
          <a:lnRef idx="0"/>
          <a:fillRef idx="0"/>
          <a:effectRef idx="0"/>
          <a:fontRef idx="minor"/>
        </p:style>
      </p:sp>
      <p:sp>
        <p:nvSpPr>
          <p:cNvPr id="211" name="Google Shape;151;g183da2ec2c1_0_151"/>
          <p:cNvSpPr/>
          <p:nvPr/>
        </p:nvSpPr>
        <p:spPr>
          <a:xfrm>
            <a:off x="6965280" y="1858680"/>
            <a:ext cx="510840" cy="1469520"/>
          </a:xfrm>
          <a:custGeom>
            <a:avLst/>
            <a:gdLst/>
            <a:ahLst/>
            <a:rect l="l" t="t" r="r" b="b"/>
            <a:pathLst>
              <a:path w="39439" h="99043">
                <a:moveTo>
                  <a:pt x="0" y="90235"/>
                </a:moveTo>
                <a:cubicBezTo>
                  <a:pt x="3944" y="90673"/>
                  <a:pt x="17528" y="107763"/>
                  <a:pt x="23663" y="92864"/>
                </a:cubicBezTo>
                <a:cubicBezTo>
                  <a:pt x="29798" y="77965"/>
                  <a:pt x="34180" y="7559"/>
                  <a:pt x="36809" y="840"/>
                </a:cubicBezTo>
                <a:cubicBezTo>
                  <a:pt x="39438" y="-5879"/>
                  <a:pt x="39001" y="43931"/>
                  <a:pt x="39439" y="52549"/>
                </a:cubicBezTo>
              </a:path>
            </a:pathLst>
          </a:custGeom>
          <a:noFill/>
          <a:ln w="38100">
            <a:solidFill>
              <a:srgbClr val="6aa84f"/>
            </a:solidFill>
            <a:round/>
          </a:ln>
        </p:spPr>
        <p:style>
          <a:lnRef idx="0"/>
          <a:fillRef idx="0"/>
          <a:effectRef idx="0"/>
          <a:fontRef idx="minor"/>
        </p:style>
      </p:sp>
      <p:pic>
        <p:nvPicPr>
          <p:cNvPr id="212" name="Google Shape;152;g183da2ec2c1_0_151" descr=""/>
          <p:cNvPicPr/>
          <p:nvPr/>
        </p:nvPicPr>
        <p:blipFill>
          <a:blip r:embed="rId1"/>
          <a:stretch/>
        </p:blipFill>
        <p:spPr>
          <a:xfrm>
            <a:off x="8095680" y="1886760"/>
            <a:ext cx="1613520" cy="1266840"/>
          </a:xfrm>
          <a:prstGeom prst="rect">
            <a:avLst/>
          </a:prstGeom>
          <a:ln w="0">
            <a:noFill/>
          </a:ln>
        </p:spPr>
      </p:pic>
      <p:pic>
        <p:nvPicPr>
          <p:cNvPr id="213" name="Google Shape;153;g183da2ec2c1_0_151" descr=""/>
          <p:cNvPicPr/>
          <p:nvPr/>
        </p:nvPicPr>
        <p:blipFill>
          <a:blip r:embed="rId2"/>
          <a:stretch/>
        </p:blipFill>
        <p:spPr>
          <a:xfrm>
            <a:off x="9806400" y="1927440"/>
            <a:ext cx="1776240" cy="1332000"/>
          </a:xfrm>
          <a:prstGeom prst="rect">
            <a:avLst/>
          </a:prstGeom>
          <a:ln w="0">
            <a:noFill/>
          </a:ln>
        </p:spPr>
      </p:pic>
      <p:sp>
        <p:nvSpPr>
          <p:cNvPr id="214" name="Google Shape;154;g183da2ec2c1_0_151"/>
          <p:cNvSpPr/>
          <p:nvPr/>
        </p:nvSpPr>
        <p:spPr>
          <a:xfrm>
            <a:off x="5981760" y="3901320"/>
            <a:ext cx="6243840" cy="399960"/>
          </a:xfrm>
          <a:prstGeom prst="rect">
            <a:avLst/>
          </a:prstGeom>
          <a:noFill/>
          <a:ln w="0">
            <a:noFill/>
          </a:ln>
        </p:spPr>
        <p:style>
          <a:lnRef idx="0"/>
          <a:fillRef idx="0"/>
          <a:effectRef idx="0"/>
          <a:fontRef idx="minor"/>
        </p:style>
      </p:sp>
      <p:sp>
        <p:nvSpPr>
          <p:cNvPr id="215" name="Google Shape;155;g183da2ec2c1_0_151"/>
          <p:cNvSpPr/>
          <p:nvPr/>
        </p:nvSpPr>
        <p:spPr>
          <a:xfrm rot="16200000">
            <a:off x="2203560" y="2233800"/>
            <a:ext cx="1051560" cy="497520"/>
          </a:xfrm>
          <a:prstGeom prst="downArrow">
            <a:avLst>
              <a:gd name="adj1" fmla="val 50000"/>
              <a:gd name="adj2" fmla="val 50000"/>
            </a:avLst>
          </a:prstGeom>
          <a:solidFill>
            <a:srgbClr val="ea9999"/>
          </a:solidFill>
          <a:ln w="9525">
            <a:solidFill>
              <a:srgbClr val="1f497d"/>
            </a:solidFill>
            <a:round/>
          </a:ln>
        </p:spPr>
        <p:style>
          <a:lnRef idx="0"/>
          <a:fillRef idx="0"/>
          <a:effectRef idx="0"/>
          <a:fontRef idx="minor"/>
        </p:style>
      </p:sp>
      <p:sp>
        <p:nvSpPr>
          <p:cNvPr id="216" name="Google Shape;156;g183da2ec2c1_0_151"/>
          <p:cNvSpPr/>
          <p:nvPr/>
        </p:nvSpPr>
        <p:spPr>
          <a:xfrm>
            <a:off x="3032640" y="2025000"/>
            <a:ext cx="1073556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FLUX</a:t>
            </a:r>
            <a:endParaRPr b="0" lang="en-US" sz="1400" spc="-1" strike="noStrike">
              <a:latin typeface="Arial"/>
            </a:endParaRPr>
          </a:p>
        </p:txBody>
      </p:sp>
      <p:sp>
        <p:nvSpPr>
          <p:cNvPr id="217" name="Google Shape;157;g183da2ec2c1_0_151"/>
          <p:cNvSpPr/>
          <p:nvPr/>
        </p:nvSpPr>
        <p:spPr>
          <a:xfrm>
            <a:off x="5725440" y="3825360"/>
            <a:ext cx="284652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TIME</a:t>
            </a:r>
            <a:endParaRPr b="0" lang="en-US" sz="1400" spc="-1" strike="noStrike">
              <a:latin typeface="Arial"/>
            </a:endParaRPr>
          </a:p>
        </p:txBody>
      </p:sp>
      <p:pic>
        <p:nvPicPr>
          <p:cNvPr id="218" name="Google Shape;158;g183da2ec2c1_0_151" descr=""/>
          <p:cNvPicPr/>
          <p:nvPr/>
        </p:nvPicPr>
        <p:blipFill>
          <a:blip r:embed="rId3"/>
          <a:stretch/>
        </p:blipFill>
        <p:spPr>
          <a:xfrm>
            <a:off x="534960" y="1405800"/>
            <a:ext cx="1776240" cy="2375280"/>
          </a:xfrm>
          <a:prstGeom prst="rect">
            <a:avLst/>
          </a:prstGeom>
          <a:ln w="0">
            <a:noFill/>
          </a:ln>
        </p:spPr>
      </p:pic>
      <p:sp>
        <p:nvSpPr>
          <p:cNvPr id="219" name="Google Shape;159;g183da2ec2c1_0_151"/>
          <p:cNvSpPr/>
          <p:nvPr/>
        </p:nvSpPr>
        <p:spPr>
          <a:xfrm>
            <a:off x="8698680" y="5785560"/>
            <a:ext cx="3526920" cy="399960"/>
          </a:xfrm>
          <a:prstGeom prst="rect">
            <a:avLst/>
          </a:prstGeom>
          <a:noFill/>
          <a:ln w="0">
            <a:noFill/>
          </a:ln>
        </p:spPr>
        <p:style>
          <a:lnRef idx="0"/>
          <a:fillRef idx="0"/>
          <a:effectRef idx="0"/>
          <a:fontRef idx="minor"/>
        </p:style>
      </p:sp>
      <p:sp>
        <p:nvSpPr>
          <p:cNvPr id="220" name="Google Shape;160;g183da2ec2c1_0_151"/>
          <p:cNvSpPr/>
          <p:nvPr/>
        </p:nvSpPr>
        <p:spPr>
          <a:xfrm>
            <a:off x="420120" y="3717720"/>
            <a:ext cx="1047276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000000"/>
                </a:solidFill>
                <a:latin typeface="Calibri"/>
                <a:ea typeface="Calibri"/>
              </a:rPr>
              <a:t>Optical light curve for Spikey, </a:t>
            </a:r>
            <a:endParaRPr b="0" lang="en-US" sz="1400" spc="-1" strike="noStrike">
              <a:latin typeface="Arial"/>
            </a:endParaRPr>
          </a:p>
          <a:p>
            <a:pPr>
              <a:lnSpc>
                <a:spcPct val="100000"/>
              </a:lnSpc>
              <a:buNone/>
              <a:tabLst>
                <a:tab algn="l" pos="0"/>
              </a:tabLst>
            </a:pPr>
            <a:r>
              <a:rPr b="1" lang="en-US" sz="1400" spc="-1" strike="noStrike">
                <a:solidFill>
                  <a:srgbClr val="000000"/>
                </a:solidFill>
                <a:latin typeface="Calibri"/>
                <a:ea typeface="Calibri"/>
              </a:rPr>
              <a:t>Hu et al 2020</a:t>
            </a:r>
            <a:endParaRPr b="0" lang="en-US" sz="1400" spc="-1" strike="noStrike">
              <a:latin typeface="Arial"/>
            </a:endParaRPr>
          </a:p>
        </p:txBody>
      </p:sp>
      <p:sp>
        <p:nvSpPr>
          <p:cNvPr id="221" name="Google Shape;161;g183da2ec2c1_0_151"/>
          <p:cNvSpPr/>
          <p:nvPr/>
        </p:nvSpPr>
        <p:spPr>
          <a:xfrm>
            <a:off x="3588840" y="3518280"/>
            <a:ext cx="7685640" cy="58320"/>
          </a:xfrm>
          <a:custGeom>
            <a:avLst/>
            <a:gdLst/>
            <a:ahLst/>
            <a:rect l="l" t="t" r="r" b="b"/>
            <a:pathLst>
              <a:path w="21600" h="21600">
                <a:moveTo>
                  <a:pt x="0" y="0"/>
                </a:moveTo>
                <a:lnTo>
                  <a:pt x="21600" y="21600"/>
                </a:lnTo>
              </a:path>
            </a:pathLst>
          </a:custGeom>
          <a:noFill/>
          <a:ln w="28575">
            <a:solidFill>
              <a:srgbClr val="1f497d"/>
            </a:solidFill>
            <a:round/>
            <a:tailEnd len="med" type="triangle" w="med"/>
          </a:ln>
        </p:spPr>
        <p:style>
          <a:lnRef idx="0"/>
          <a:fillRef idx="0"/>
          <a:effectRef idx="0"/>
          <a:fontRef idx="minor"/>
        </p:style>
      </p:sp>
      <p:sp>
        <p:nvSpPr>
          <p:cNvPr id="222" name="Google Shape;162;g183da2ec2c1_0_151"/>
          <p:cNvSpPr/>
          <p:nvPr/>
        </p:nvSpPr>
        <p:spPr>
          <a:xfrm flipH="1" rot="10800000">
            <a:off x="3598560" y="1887120"/>
            <a:ext cx="720" cy="1604520"/>
          </a:xfrm>
          <a:custGeom>
            <a:avLst/>
            <a:gdLst/>
            <a:ahLst/>
            <a:rect l="l" t="t" r="r" b="b"/>
            <a:pathLst>
              <a:path w="21600" h="21600">
                <a:moveTo>
                  <a:pt x="0" y="0"/>
                </a:moveTo>
                <a:lnTo>
                  <a:pt x="21600" y="21600"/>
                </a:lnTo>
              </a:path>
            </a:pathLst>
          </a:custGeom>
          <a:noFill/>
          <a:ln w="28575">
            <a:solidFill>
              <a:srgbClr val="1f497d"/>
            </a:solidFill>
            <a:round/>
            <a:tailEnd len="med" type="triangle" w="med"/>
          </a:ln>
        </p:spPr>
        <p:style>
          <a:lnRef idx="0"/>
          <a:fillRef idx="0"/>
          <a:effectRef idx="0"/>
          <a:fontRef idx="minor"/>
        </p:style>
      </p:sp>
      <p:sp>
        <p:nvSpPr>
          <p:cNvPr id="223" name="Google Shape;163;g183da2ec2c1_0_151"/>
          <p:cNvSpPr/>
          <p:nvPr/>
        </p:nvSpPr>
        <p:spPr>
          <a:xfrm>
            <a:off x="914040" y="4473720"/>
            <a:ext cx="8062920" cy="399960"/>
          </a:xfrm>
          <a:prstGeom prst="rect">
            <a:avLst/>
          </a:prstGeom>
          <a:noFill/>
          <a:ln w="0">
            <a:noFill/>
          </a:ln>
        </p:spPr>
        <p:style>
          <a:lnRef idx="0"/>
          <a:fillRef idx="0"/>
          <a:effectRef idx="0"/>
          <a:fontRef idx="minor"/>
        </p:style>
      </p:sp>
      <p:sp>
        <p:nvSpPr>
          <p:cNvPr id="224" name="Google Shape;164;g183da2ec2c1_0_151"/>
          <p:cNvSpPr/>
          <p:nvPr/>
        </p:nvSpPr>
        <p:spPr>
          <a:xfrm>
            <a:off x="314280" y="4366080"/>
            <a:ext cx="11783520" cy="9601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000000"/>
                </a:solidFill>
                <a:latin typeface="Calibri"/>
                <a:ea typeface="Calibri"/>
              </a:rPr>
              <a:t>O</a:t>
            </a:r>
            <a:r>
              <a:rPr b="1" lang="en-US" sz="1700" spc="-1" strike="noStrike">
                <a:solidFill>
                  <a:srgbClr val="000000"/>
                </a:solidFill>
                <a:latin typeface="Calibri"/>
                <a:ea typeface="Calibri"/>
              </a:rPr>
              <a:t>bserved Flux=                                     </a:t>
            </a:r>
            <a:r>
              <a:rPr b="1" lang="en-US" sz="1700" spc="-1" strike="noStrike">
                <a:solidFill>
                  <a:srgbClr val="9900ff"/>
                </a:solidFill>
                <a:latin typeface="Calibri"/>
                <a:ea typeface="Calibri"/>
              </a:rPr>
              <a:t>Steady mean </a:t>
            </a:r>
            <a:r>
              <a:rPr b="1" lang="en-US" sz="1700" spc="-1" strike="noStrike">
                <a:solidFill>
                  <a:srgbClr val="00ffff"/>
                </a:solidFill>
                <a:latin typeface="Calibri"/>
                <a:ea typeface="Calibri"/>
              </a:rPr>
              <a:t> </a:t>
            </a:r>
            <a:r>
              <a:rPr b="1" lang="en-US" sz="1700" spc="-1" strike="noStrike">
                <a:solidFill>
                  <a:srgbClr val="000000"/>
                </a:solidFill>
                <a:latin typeface="Calibri"/>
                <a:ea typeface="Calibri"/>
              </a:rPr>
              <a:t>X</a:t>
            </a:r>
            <a:r>
              <a:rPr b="1" lang="en-US" sz="1700" spc="-1" strike="noStrike">
                <a:solidFill>
                  <a:srgbClr val="cc0000"/>
                </a:solidFill>
                <a:latin typeface="Calibri"/>
                <a:ea typeface="Calibri"/>
              </a:rPr>
              <a:t> </a:t>
            </a:r>
            <a:r>
              <a:rPr b="1" lang="en-US" sz="1700" spc="-1" strike="noStrike">
                <a:solidFill>
                  <a:srgbClr val="1872ad"/>
                </a:solidFill>
                <a:latin typeface="Calibri"/>
                <a:ea typeface="Calibri"/>
              </a:rPr>
              <a:t>(time variable accretion)</a:t>
            </a:r>
            <a:r>
              <a:rPr b="1" lang="en-US" sz="1700" spc="-1" strike="noStrike">
                <a:solidFill>
                  <a:srgbClr val="cc0000"/>
                </a:solidFill>
                <a:latin typeface="Calibri"/>
                <a:ea typeface="Calibri"/>
              </a:rPr>
              <a:t> </a:t>
            </a:r>
            <a:r>
              <a:rPr b="1" lang="en-US" sz="1700" spc="-1" strike="noStrike">
                <a:solidFill>
                  <a:srgbClr val="000000"/>
                </a:solidFill>
                <a:latin typeface="Calibri"/>
                <a:ea typeface="Calibri"/>
              </a:rPr>
              <a:t>X (Red noise) +</a:t>
            </a:r>
            <a:r>
              <a:rPr b="1" lang="en-US" sz="1700" spc="-1" strike="noStrike">
                <a:solidFill>
                  <a:srgbClr val="0000ff"/>
                </a:solidFill>
                <a:latin typeface="Calibri"/>
                <a:ea typeface="Calibri"/>
              </a:rPr>
              <a:t> Photometric noise</a:t>
            </a:r>
            <a:endParaRPr b="0" lang="en-US" sz="1700" spc="-1" strike="noStrike">
              <a:latin typeface="Arial"/>
            </a:endParaRPr>
          </a:p>
          <a:p>
            <a:pPr>
              <a:lnSpc>
                <a:spcPct val="100000"/>
              </a:lnSpc>
              <a:buNone/>
              <a:tabLst>
                <a:tab algn="l" pos="0"/>
              </a:tabLst>
            </a:pPr>
            <a:r>
              <a:rPr b="1" lang="en-US" sz="1700" spc="-1" strike="noStrike">
                <a:solidFill>
                  <a:srgbClr val="0000ff"/>
                </a:solidFill>
                <a:latin typeface="Calibri"/>
                <a:ea typeface="Calibri"/>
              </a:rPr>
              <a:t>                           </a:t>
            </a:r>
            <a:r>
              <a:rPr b="1" lang="en-US" sz="1700" spc="-1" strike="noStrike">
                <a:solidFill>
                  <a:srgbClr val="ff00ff"/>
                </a:solidFill>
                <a:latin typeface="Calibri"/>
                <a:ea typeface="Calibri"/>
              </a:rPr>
              <a:t>                                       </a:t>
            </a:r>
            <a:r>
              <a:rPr b="1" lang="en-US" sz="1700" spc="-1" strike="noStrike">
                <a:solidFill>
                  <a:srgbClr val="ff00ff"/>
                </a:solidFill>
                <a:latin typeface="Calibri"/>
                <a:ea typeface="Calibri"/>
              </a:rPr>
              <a:t>flux </a:t>
            </a:r>
            <a:r>
              <a:rPr b="1" lang="en-US" sz="1700" spc="-1" strike="noStrike">
                <a:solidFill>
                  <a:srgbClr val="0000ff"/>
                </a:solidFill>
                <a:latin typeface="Calibri"/>
                <a:ea typeface="Calibri"/>
              </a:rPr>
              <a:t>                                                      </a:t>
            </a:r>
            <a:r>
              <a:rPr b="1" lang="en-US" sz="1700" spc="-1" strike="noStrike">
                <a:solidFill>
                  <a:srgbClr val="6aa84f"/>
                </a:solidFill>
                <a:latin typeface="Calibri"/>
                <a:ea typeface="Calibri"/>
              </a:rPr>
              <a:t> </a:t>
            </a:r>
            <a:endParaRPr b="0" lang="en-US" sz="1700" spc="-1" strike="noStrike">
              <a:latin typeface="Arial"/>
            </a:endParaRPr>
          </a:p>
        </p:txBody>
      </p:sp>
      <p:sp>
        <p:nvSpPr>
          <p:cNvPr id="225" name="Google Shape;165;g183da2ec2c1_0_151"/>
          <p:cNvSpPr/>
          <p:nvPr/>
        </p:nvSpPr>
        <p:spPr>
          <a:xfrm>
            <a:off x="3659400" y="5625720"/>
            <a:ext cx="1270440" cy="21600"/>
          </a:xfrm>
          <a:custGeom>
            <a:avLst/>
            <a:gdLst/>
            <a:ahLst/>
            <a:rect l="l" t="t" r="r" b="b"/>
            <a:pathLst>
              <a:path w="21600" h="21600">
                <a:moveTo>
                  <a:pt x="0" y="0"/>
                </a:moveTo>
                <a:lnTo>
                  <a:pt x="21600" y="21600"/>
                </a:lnTo>
              </a:path>
            </a:pathLst>
          </a:custGeom>
          <a:noFill/>
          <a:ln w="28575">
            <a:solidFill>
              <a:srgbClr val="9900ff"/>
            </a:solidFill>
            <a:round/>
          </a:ln>
        </p:spPr>
        <p:style>
          <a:lnRef idx="0"/>
          <a:fillRef idx="0"/>
          <a:effectRef idx="0"/>
          <a:fontRef idx="minor"/>
        </p:style>
      </p:sp>
      <p:pic>
        <p:nvPicPr>
          <p:cNvPr id="226" name="Google Shape;166;g183da2ec2c1_0_151" descr=""/>
          <p:cNvPicPr/>
          <p:nvPr/>
        </p:nvPicPr>
        <p:blipFill>
          <a:blip r:embed="rId4"/>
          <a:stretch/>
        </p:blipFill>
        <p:spPr>
          <a:xfrm>
            <a:off x="7687080" y="5000400"/>
            <a:ext cx="1613520" cy="1266840"/>
          </a:xfrm>
          <a:prstGeom prst="rect">
            <a:avLst/>
          </a:prstGeom>
          <a:ln w="0">
            <a:noFill/>
          </a:ln>
        </p:spPr>
      </p:pic>
      <p:pic>
        <p:nvPicPr>
          <p:cNvPr id="227" name="Google Shape;167;g183da2ec2c1_0_151" descr=""/>
          <p:cNvPicPr/>
          <p:nvPr/>
        </p:nvPicPr>
        <p:blipFill>
          <a:blip r:embed="rId5"/>
          <a:stretch/>
        </p:blipFill>
        <p:spPr>
          <a:xfrm>
            <a:off x="9384480" y="5092560"/>
            <a:ext cx="1776240" cy="1332000"/>
          </a:xfrm>
          <a:prstGeom prst="rect">
            <a:avLst/>
          </a:prstGeom>
          <a:ln w="0">
            <a:noFill/>
          </a:ln>
        </p:spPr>
      </p:pic>
      <p:sp>
        <p:nvSpPr>
          <p:cNvPr id="228" name="Google Shape;168;g183da2ec2c1_0_151"/>
          <p:cNvSpPr/>
          <p:nvPr/>
        </p:nvSpPr>
        <p:spPr>
          <a:xfrm>
            <a:off x="3588840" y="6590880"/>
            <a:ext cx="7685640" cy="58320"/>
          </a:xfrm>
          <a:custGeom>
            <a:avLst/>
            <a:gdLst/>
            <a:ahLst/>
            <a:rect l="l" t="t" r="r" b="b"/>
            <a:pathLst>
              <a:path w="21600" h="21600">
                <a:moveTo>
                  <a:pt x="0" y="0"/>
                </a:moveTo>
                <a:lnTo>
                  <a:pt x="21600" y="21600"/>
                </a:lnTo>
              </a:path>
            </a:pathLst>
          </a:custGeom>
          <a:noFill/>
          <a:ln w="28575">
            <a:solidFill>
              <a:srgbClr val="1f497d"/>
            </a:solidFill>
            <a:round/>
            <a:tailEnd len="med" type="triangle" w="med"/>
          </a:ln>
        </p:spPr>
        <p:style>
          <a:lnRef idx="0"/>
          <a:fillRef idx="0"/>
          <a:effectRef idx="0"/>
          <a:fontRef idx="minor"/>
        </p:style>
      </p:sp>
      <p:sp>
        <p:nvSpPr>
          <p:cNvPr id="229" name="Google Shape;169;g183da2ec2c1_0_151"/>
          <p:cNvSpPr/>
          <p:nvPr/>
        </p:nvSpPr>
        <p:spPr>
          <a:xfrm flipH="1" rot="10800000">
            <a:off x="3598560" y="5000760"/>
            <a:ext cx="720" cy="1604520"/>
          </a:xfrm>
          <a:custGeom>
            <a:avLst/>
            <a:gdLst/>
            <a:ahLst/>
            <a:rect l="l" t="t" r="r" b="b"/>
            <a:pathLst>
              <a:path w="21600" h="21600">
                <a:moveTo>
                  <a:pt x="0" y="0"/>
                </a:moveTo>
                <a:lnTo>
                  <a:pt x="21600" y="21600"/>
                </a:lnTo>
              </a:path>
            </a:pathLst>
          </a:custGeom>
          <a:noFill/>
          <a:ln w="28575">
            <a:solidFill>
              <a:srgbClr val="1f497d"/>
            </a:solidFill>
            <a:round/>
            <a:tailEnd len="med" type="triangle" w="med"/>
          </a:ln>
        </p:spPr>
        <p:style>
          <a:lnRef idx="0"/>
          <a:fillRef idx="0"/>
          <a:effectRef idx="0"/>
          <a:fontRef idx="minor"/>
        </p:style>
      </p:sp>
      <p:pic>
        <p:nvPicPr>
          <p:cNvPr id="230" name="Google Shape;170;g183da2ec2c1_0_151" descr=""/>
          <p:cNvPicPr/>
          <p:nvPr/>
        </p:nvPicPr>
        <p:blipFill>
          <a:blip r:embed="rId6"/>
          <a:stretch/>
        </p:blipFill>
        <p:spPr>
          <a:xfrm>
            <a:off x="4990320" y="5214240"/>
            <a:ext cx="2613240" cy="707760"/>
          </a:xfrm>
          <a:prstGeom prst="rect">
            <a:avLst/>
          </a:prstGeom>
          <a:ln w="0">
            <a:noFill/>
          </a:ln>
        </p:spPr>
      </p:pic>
      <p:sp>
        <p:nvSpPr>
          <p:cNvPr id="231" name="Google Shape;171;g183da2ec2c1_0_151"/>
          <p:cNvSpPr/>
          <p:nvPr/>
        </p:nvSpPr>
        <p:spPr>
          <a:xfrm>
            <a:off x="5674680" y="4935600"/>
            <a:ext cx="5486040" cy="365040"/>
          </a:xfrm>
          <a:prstGeom prst="rect">
            <a:avLst/>
          </a:prstGeom>
          <a:noFill/>
          <a:ln w="0">
            <a:noFill/>
          </a:ln>
        </p:spPr>
        <p:style>
          <a:lnRef idx="0"/>
          <a:fillRef idx="0"/>
          <a:effectRef idx="0"/>
          <a:fontRef idx="minor"/>
        </p:style>
        <p:txBody>
          <a:bodyPr tIns="182880" bIns="182880" anchor="t">
            <a:spAutoFit/>
          </a:bodyPr>
          <a:p>
            <a:pPr>
              <a:lnSpc>
                <a:spcPct val="100000"/>
              </a:lnSpc>
              <a:buNone/>
              <a:tabLst>
                <a:tab algn="l" pos="0"/>
              </a:tabLst>
            </a:pPr>
            <a:r>
              <a:rPr b="0" lang="en-US" sz="1200" spc="-1" strike="noStrike">
                <a:solidFill>
                  <a:srgbClr val="000000"/>
                </a:solidFill>
                <a:latin typeface="Calibri"/>
                <a:ea typeface="Calibri"/>
              </a:rPr>
              <a:t>Munoz&amp; Lai 2016</a:t>
            </a:r>
            <a:endParaRPr b="0" lang="en-US" sz="1200" spc="-1" strike="noStrike">
              <a:latin typeface="Arial"/>
            </a:endParaRPr>
          </a:p>
        </p:txBody>
      </p:sp>
      <p:pic>
        <p:nvPicPr>
          <p:cNvPr id="232" name="Google Shape;172;g183da2ec2c1_0_151" descr=""/>
          <p:cNvPicPr/>
          <p:nvPr/>
        </p:nvPicPr>
        <p:blipFill>
          <a:blip r:embed="rId7"/>
          <a:stretch/>
        </p:blipFill>
        <p:spPr>
          <a:xfrm>
            <a:off x="86040" y="4912200"/>
            <a:ext cx="2769840" cy="1838160"/>
          </a:xfrm>
          <a:prstGeom prst="rect">
            <a:avLst/>
          </a:prstGeom>
          <a:ln w="0">
            <a:noFill/>
          </a:ln>
        </p:spPr>
      </p:pic>
      <p:sp>
        <p:nvSpPr>
          <p:cNvPr id="233" name="Google Shape;173;g183da2ec2c1_0_151"/>
          <p:cNvSpPr/>
          <p:nvPr/>
        </p:nvSpPr>
        <p:spPr>
          <a:xfrm rot="16200000">
            <a:off x="2733840" y="5659920"/>
            <a:ext cx="743040" cy="497520"/>
          </a:xfrm>
          <a:prstGeom prst="downArrow">
            <a:avLst>
              <a:gd name="adj1" fmla="val 50000"/>
              <a:gd name="adj2" fmla="val 50000"/>
            </a:avLst>
          </a:prstGeom>
          <a:solidFill>
            <a:srgbClr val="ea9999"/>
          </a:solidFill>
          <a:ln w="9525">
            <a:solidFill>
              <a:srgbClr val="1f497d"/>
            </a:solidFill>
            <a:round/>
          </a:ln>
        </p:spPr>
        <p:style>
          <a:lnRef idx="0"/>
          <a:fillRef idx="0"/>
          <a:effectRef idx="0"/>
          <a:fontRef idx="minor"/>
        </p:style>
      </p:sp>
      <p:sp>
        <p:nvSpPr>
          <p:cNvPr id="234" name="Google Shape;174;g183da2ec2c1_0_151"/>
          <p:cNvSpPr/>
          <p:nvPr/>
        </p:nvSpPr>
        <p:spPr>
          <a:xfrm>
            <a:off x="308880" y="5005440"/>
            <a:ext cx="548604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000000"/>
                </a:solidFill>
                <a:latin typeface="Calibri"/>
                <a:ea typeface="Calibri"/>
              </a:rPr>
              <a:t>Graham et al 2015</a:t>
            </a:r>
            <a:endParaRPr b="0" lang="en-US" sz="1400" spc="-1" strike="noStrike">
              <a:latin typeface="Arial"/>
            </a:endParaRPr>
          </a:p>
        </p:txBody>
      </p:sp>
      <p:sp>
        <p:nvSpPr>
          <p:cNvPr id="235" name="Google Shape;175;g183da2ec2c1_0_151"/>
          <p:cNvSpPr/>
          <p:nvPr/>
        </p:nvSpPr>
        <p:spPr>
          <a:xfrm>
            <a:off x="5229360" y="6262920"/>
            <a:ext cx="548604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TIME</a:t>
            </a:r>
            <a:endParaRPr b="0" lang="en-US" sz="1400" spc="-1" strike="noStrike">
              <a:latin typeface="Arial"/>
            </a:endParaRPr>
          </a:p>
        </p:txBody>
      </p:sp>
      <p:sp>
        <p:nvSpPr>
          <p:cNvPr id="236" name="Google Shape;176;g183da2ec2c1_0_151"/>
          <p:cNvSpPr/>
          <p:nvPr/>
        </p:nvSpPr>
        <p:spPr>
          <a:xfrm>
            <a:off x="3054240" y="5005440"/>
            <a:ext cx="548604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FLUX</a:t>
            </a:r>
            <a:endParaRPr b="0" lang="en-US" sz="1400" spc="-1" strike="noStrike">
              <a:latin typeface="Arial"/>
            </a:endParaRPr>
          </a:p>
        </p:txBody>
      </p:sp>
      <p:sp>
        <p:nvSpPr>
          <p:cNvPr id="237" name="Google Shape;177;g183da2ec2c1_0_151"/>
          <p:cNvSpPr/>
          <p:nvPr/>
        </p:nvSpPr>
        <p:spPr>
          <a:xfrm>
            <a:off x="420120" y="1317240"/>
            <a:ext cx="2006280" cy="2463480"/>
          </a:xfrm>
          <a:prstGeom prst="rect">
            <a:avLst/>
          </a:prstGeom>
          <a:solidFill>
            <a:srgbClr val="eeece1">
              <a:alpha val="24000"/>
            </a:srgbClr>
          </a:solidFill>
          <a:ln w="9525">
            <a:solidFill>
              <a:srgbClr val="1f497d"/>
            </a:solidFill>
            <a:round/>
          </a:ln>
        </p:spPr>
        <p:style>
          <a:lnRef idx="0"/>
          <a:fillRef idx="0"/>
          <a:effectRef idx="0"/>
          <a:fontRef idx="minor"/>
        </p:style>
      </p:sp>
      <p:sp>
        <p:nvSpPr>
          <p:cNvPr id="238" name="Google Shape;178;g183da2ec2c1_0_151"/>
          <p:cNvSpPr/>
          <p:nvPr/>
        </p:nvSpPr>
        <p:spPr>
          <a:xfrm>
            <a:off x="86040" y="4935600"/>
            <a:ext cx="2714040" cy="1922040"/>
          </a:xfrm>
          <a:prstGeom prst="rect">
            <a:avLst/>
          </a:prstGeom>
          <a:solidFill>
            <a:srgbClr val="eeece1">
              <a:alpha val="24000"/>
            </a:srgbClr>
          </a:solidFill>
          <a:ln w="9525">
            <a:solidFill>
              <a:srgbClr val="1f497d"/>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subTitle"/>
          </p:nvPr>
        </p:nvSpPr>
        <p:spPr>
          <a:xfrm>
            <a:off x="1828440" y="3886200"/>
            <a:ext cx="8532000" cy="1752120"/>
          </a:xfrm>
          <a:prstGeom prst="rect">
            <a:avLst/>
          </a:prstGeom>
          <a:noFill/>
          <a:ln w="0">
            <a:noFill/>
          </a:ln>
        </p:spPr>
        <p:txBody>
          <a:bodyPr lIns="123120" rIns="123120" tIns="61560" bIns="61560" anchor="t">
            <a:noAutofit/>
          </a:bodyPr>
          <a:p>
            <a:pPr algn="ctr">
              <a:lnSpc>
                <a:spcPct val="100000"/>
              </a:lnSpc>
              <a:spcBef>
                <a:spcPts val="760"/>
              </a:spcBef>
              <a:buNone/>
              <a:tabLst>
                <a:tab algn="l" pos="0"/>
              </a:tabLst>
            </a:pPr>
            <a:r>
              <a:rPr b="0" lang="en-US" sz="1200" spc="-1" strike="noStrike">
                <a:solidFill>
                  <a:srgbClr val="333333"/>
                </a:solidFill>
                <a:latin typeface="Roboto"/>
                <a:ea typeface="Roboto"/>
              </a:rPr>
              <a:t>accretion disk thermal timescale.</a:t>
            </a:r>
            <a:endParaRPr b="0" lang="en-US" sz="1200" spc="-1" strike="noStrike">
              <a:latin typeface="Arial"/>
            </a:endParaRPr>
          </a:p>
        </p:txBody>
      </p:sp>
      <p:pic>
        <p:nvPicPr>
          <p:cNvPr id="240" name="Google Shape;185;g183da2ec2c1_0_200" descr=""/>
          <p:cNvPicPr/>
          <p:nvPr/>
        </p:nvPicPr>
        <p:blipFill>
          <a:blip r:embed="rId1"/>
          <a:stretch/>
        </p:blipFill>
        <p:spPr>
          <a:xfrm>
            <a:off x="5214960" y="1245600"/>
            <a:ext cx="3459240" cy="2432520"/>
          </a:xfrm>
          <a:prstGeom prst="rect">
            <a:avLst/>
          </a:prstGeom>
          <a:ln w="0">
            <a:noFill/>
          </a:ln>
        </p:spPr>
      </p:pic>
      <p:sp>
        <p:nvSpPr>
          <p:cNvPr id="241" name="Google Shape;186;g183da2ec2c1_0_200"/>
          <p:cNvSpPr/>
          <p:nvPr/>
        </p:nvSpPr>
        <p:spPr>
          <a:xfrm>
            <a:off x="1562400" y="3891600"/>
            <a:ext cx="5486040" cy="399960"/>
          </a:xfrm>
          <a:prstGeom prst="rect">
            <a:avLst/>
          </a:prstGeom>
          <a:noFill/>
          <a:ln w="0">
            <a:noFill/>
          </a:ln>
        </p:spPr>
        <p:style>
          <a:lnRef idx="0"/>
          <a:fillRef idx="0"/>
          <a:effectRef idx="0"/>
          <a:fontRef idx="minor"/>
        </p:style>
      </p:sp>
      <p:pic>
        <p:nvPicPr>
          <p:cNvPr id="242" name="Google Shape;187;g183da2ec2c1_0_200" descr=""/>
          <p:cNvPicPr/>
          <p:nvPr/>
        </p:nvPicPr>
        <p:blipFill>
          <a:blip r:embed="rId2"/>
          <a:stretch/>
        </p:blipFill>
        <p:spPr>
          <a:xfrm>
            <a:off x="3833640" y="485280"/>
            <a:ext cx="2446920" cy="901800"/>
          </a:xfrm>
          <a:prstGeom prst="rect">
            <a:avLst/>
          </a:prstGeom>
          <a:ln w="0">
            <a:noFill/>
          </a:ln>
        </p:spPr>
      </p:pic>
      <p:pic>
        <p:nvPicPr>
          <p:cNvPr id="243" name="Google Shape;188;g183da2ec2c1_0_200" descr=""/>
          <p:cNvPicPr/>
          <p:nvPr/>
        </p:nvPicPr>
        <p:blipFill>
          <a:blip r:embed="rId3"/>
          <a:stretch/>
        </p:blipFill>
        <p:spPr>
          <a:xfrm>
            <a:off x="6371640" y="485280"/>
            <a:ext cx="5396400" cy="989280"/>
          </a:xfrm>
          <a:prstGeom prst="rect">
            <a:avLst/>
          </a:prstGeom>
          <a:ln w="0">
            <a:noFill/>
          </a:ln>
        </p:spPr>
      </p:pic>
      <p:sp>
        <p:nvSpPr>
          <p:cNvPr id="244" name="Google Shape;189;g183da2ec2c1_0_200"/>
          <p:cNvSpPr/>
          <p:nvPr/>
        </p:nvSpPr>
        <p:spPr>
          <a:xfrm>
            <a:off x="319320" y="485280"/>
            <a:ext cx="548604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000000"/>
                </a:solidFill>
                <a:latin typeface="Calibri"/>
                <a:ea typeface="Calibri"/>
              </a:rPr>
              <a:t>Burst model </a:t>
            </a:r>
            <a:r>
              <a:rPr b="1" lang="en-US" sz="1150" spc="-1" strike="noStrike">
                <a:solidFill>
                  <a:srgbClr val="2a2a2a"/>
                </a:solidFill>
                <a:highlight>
                  <a:srgbClr val="ffffff"/>
                </a:highlight>
                <a:latin typeface="Merriweather"/>
                <a:ea typeface="Merriweather"/>
              </a:rPr>
              <a:t> (fig. 9 of Farris et al. </a:t>
            </a:r>
            <a:r>
              <a:rPr b="1" lang="en-US" sz="1150" spc="-1" strike="noStrike">
                <a:solidFill>
                  <a:srgbClr val="006fb7"/>
                </a:solidFill>
                <a:highlight>
                  <a:srgbClr val="ffffff"/>
                </a:highlight>
                <a:latin typeface="Merriweather"/>
                <a:ea typeface="Merriweather"/>
              </a:rPr>
              <a:t>2014</a:t>
            </a:r>
            <a:r>
              <a:rPr b="1" lang="en-US" sz="1150" spc="-1" strike="noStrike">
                <a:solidFill>
                  <a:srgbClr val="2a2a2a"/>
                </a:solidFill>
                <a:highlight>
                  <a:srgbClr val="ffffff"/>
                </a:highlight>
                <a:latin typeface="Merriweather"/>
                <a:ea typeface="Merriweather"/>
              </a:rPr>
              <a:t>)</a:t>
            </a:r>
            <a:endParaRPr b="0" lang="en-US" sz="1150" spc="-1" strike="noStrike">
              <a:latin typeface="Arial"/>
            </a:endParaRPr>
          </a:p>
        </p:txBody>
      </p:sp>
      <p:sp>
        <p:nvSpPr>
          <p:cNvPr id="245" name="Google Shape;190;g183da2ec2c1_0_200"/>
          <p:cNvSpPr/>
          <p:nvPr/>
        </p:nvSpPr>
        <p:spPr>
          <a:xfrm>
            <a:off x="319320" y="2244240"/>
            <a:ext cx="4095720" cy="275040"/>
          </a:xfrm>
          <a:prstGeom prst="rect">
            <a:avLst/>
          </a:prstGeom>
          <a:noFill/>
          <a:ln w="0">
            <a:noFill/>
          </a:ln>
        </p:spPr>
        <p:style>
          <a:lnRef idx="0"/>
          <a:fillRef idx="0"/>
          <a:effectRef idx="0"/>
          <a:fontRef idx="minor"/>
        </p:style>
        <p:txBody>
          <a:bodyPr tIns="138240" bIns="138240" anchor="t">
            <a:spAutoFit/>
          </a:bodyPr>
          <a:p>
            <a:pPr>
              <a:lnSpc>
                <a:spcPct val="100000"/>
              </a:lnSpc>
              <a:buNone/>
              <a:tabLst>
                <a:tab algn="l" pos="0"/>
              </a:tabLst>
            </a:pPr>
            <a:r>
              <a:rPr b="0" lang="en-US" sz="900" spc="-1" strike="noStrike">
                <a:solidFill>
                  <a:srgbClr val="000000"/>
                </a:solidFill>
                <a:latin typeface="Arial"/>
                <a:ea typeface="Arial"/>
              </a:rPr>
              <a:t>The power spectral density (PSD) for the DRW is (Kelly et al 2009)</a:t>
            </a:r>
            <a:endParaRPr b="0" lang="en-US" sz="900" spc="-1" strike="noStrike">
              <a:latin typeface="Arial"/>
            </a:endParaRPr>
          </a:p>
        </p:txBody>
      </p:sp>
      <p:pic>
        <p:nvPicPr>
          <p:cNvPr id="246" name="Google Shape;191;g183da2ec2c1_0_200" descr=""/>
          <p:cNvPicPr/>
          <p:nvPr/>
        </p:nvPicPr>
        <p:blipFill>
          <a:blip r:embed="rId4"/>
          <a:stretch/>
        </p:blipFill>
        <p:spPr>
          <a:xfrm>
            <a:off x="561960" y="2580840"/>
            <a:ext cx="1847520" cy="520920"/>
          </a:xfrm>
          <a:prstGeom prst="rect">
            <a:avLst/>
          </a:prstGeom>
          <a:ln w="0">
            <a:noFill/>
          </a:ln>
        </p:spPr>
      </p:pic>
      <p:pic>
        <p:nvPicPr>
          <p:cNvPr id="247" name="Google Shape;192;g183da2ec2c1_0_200" descr=""/>
          <p:cNvPicPr/>
          <p:nvPr/>
        </p:nvPicPr>
        <p:blipFill>
          <a:blip r:embed="rId5"/>
          <a:stretch/>
        </p:blipFill>
        <p:spPr>
          <a:xfrm>
            <a:off x="376200" y="3492720"/>
            <a:ext cx="2914200" cy="199800"/>
          </a:xfrm>
          <a:prstGeom prst="rect">
            <a:avLst/>
          </a:prstGeom>
          <a:ln w="0">
            <a:noFill/>
          </a:ln>
        </p:spPr>
      </p:pic>
      <p:pic>
        <p:nvPicPr>
          <p:cNvPr id="248" name="Google Shape;193;g183da2ec2c1_0_200" descr=""/>
          <p:cNvPicPr/>
          <p:nvPr/>
        </p:nvPicPr>
        <p:blipFill>
          <a:blip r:embed="rId6"/>
          <a:stretch/>
        </p:blipFill>
        <p:spPr>
          <a:xfrm>
            <a:off x="319320" y="3886200"/>
            <a:ext cx="4552560" cy="199800"/>
          </a:xfrm>
          <a:prstGeom prst="rect">
            <a:avLst/>
          </a:prstGeom>
          <a:ln w="0">
            <a:noFill/>
          </a:ln>
        </p:spPr>
      </p:pic>
      <p:pic>
        <p:nvPicPr>
          <p:cNvPr id="249" name="Google Shape;194;g183da2ec2c1_0_200" descr=""/>
          <p:cNvPicPr/>
          <p:nvPr/>
        </p:nvPicPr>
        <p:blipFill>
          <a:blip r:embed="rId7"/>
          <a:stretch/>
        </p:blipFill>
        <p:spPr>
          <a:xfrm>
            <a:off x="6374160" y="2906640"/>
            <a:ext cx="3130920" cy="1438920"/>
          </a:xfrm>
          <a:prstGeom prst="rect">
            <a:avLst/>
          </a:prstGeom>
          <a:ln w="0">
            <a:noFill/>
          </a:ln>
        </p:spPr>
      </p:pic>
      <p:sp>
        <p:nvSpPr>
          <p:cNvPr id="250" name="Google Shape;195;g183da2ec2c1_0_200"/>
          <p:cNvSpPr/>
          <p:nvPr/>
        </p:nvSpPr>
        <p:spPr>
          <a:xfrm>
            <a:off x="319320" y="3024000"/>
            <a:ext cx="4895280" cy="5709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000000"/>
                </a:solidFill>
                <a:latin typeface="Calibri"/>
                <a:ea typeface="Calibri"/>
              </a:rPr>
              <a:t>Red Noise mimics  periodicity </a:t>
            </a:r>
            <a:r>
              <a:rPr b="1" lang="en-US" sz="1150" spc="-1" strike="noStrike">
                <a:solidFill>
                  <a:srgbClr val="2a2a2a"/>
                </a:solidFill>
                <a:highlight>
                  <a:srgbClr val="ffffff"/>
                </a:highlight>
                <a:latin typeface="Merriweather"/>
                <a:ea typeface="Merriweather"/>
              </a:rPr>
              <a:t> (fig. 1 of  Vaughan et al 2016)</a:t>
            </a:r>
            <a:endParaRPr b="0" lang="en-US" sz="1150" spc="-1" strike="noStrike">
              <a:latin typeface="Arial"/>
            </a:endParaRPr>
          </a:p>
        </p:txBody>
      </p:sp>
      <p:sp>
        <p:nvSpPr>
          <p:cNvPr id="251" name="Google Shape;196;g183da2ec2c1_0_200"/>
          <p:cNvSpPr/>
          <p:nvPr/>
        </p:nvSpPr>
        <p:spPr>
          <a:xfrm>
            <a:off x="319320" y="1387440"/>
            <a:ext cx="548604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000000"/>
                </a:solidFill>
                <a:latin typeface="Calibri"/>
                <a:ea typeface="Calibri"/>
              </a:rPr>
              <a:t>Periodicity signal immersed in red noise</a:t>
            </a:r>
            <a:endParaRPr b="0" lang="en-US" sz="1400" spc="-1" strike="noStrike">
              <a:latin typeface="Arial"/>
            </a:endParaRPr>
          </a:p>
        </p:txBody>
      </p:sp>
      <p:sp>
        <p:nvSpPr>
          <p:cNvPr id="252" name="Google Shape;197;g183da2ec2c1_0_200"/>
          <p:cNvSpPr/>
          <p:nvPr/>
        </p:nvSpPr>
        <p:spPr>
          <a:xfrm flipH="1" rot="10800000">
            <a:off x="3832920" y="3384000"/>
            <a:ext cx="2540520" cy="239040"/>
          </a:xfrm>
          <a:custGeom>
            <a:avLst/>
            <a:gdLst/>
            <a:ahLst/>
            <a:rect l="l" t="t" r="r" b="b"/>
            <a:pathLst>
              <a:path w="21600" h="21600">
                <a:moveTo>
                  <a:pt x="0" y="0"/>
                </a:moveTo>
                <a:lnTo>
                  <a:pt x="21600" y="21600"/>
                </a:lnTo>
              </a:path>
            </a:pathLst>
          </a:custGeom>
          <a:noFill/>
          <a:ln w="28575">
            <a:solidFill>
              <a:srgbClr val="1f497d"/>
            </a:solidFill>
            <a:round/>
            <a:tailEnd len="med" type="triangle" w="med"/>
          </a:ln>
        </p:spPr>
        <p:style>
          <a:lnRef idx="0"/>
          <a:fillRef idx="0"/>
          <a:effectRef idx="0"/>
          <a:fontRef idx="minor"/>
        </p:style>
      </p:sp>
      <p:grpSp>
        <p:nvGrpSpPr>
          <p:cNvPr id="253" name="Google Shape;198;g183da2ec2c1_0_200"/>
          <p:cNvGrpSpPr/>
          <p:nvPr/>
        </p:nvGrpSpPr>
        <p:grpSpPr>
          <a:xfrm>
            <a:off x="4935240" y="3953520"/>
            <a:ext cx="6350400" cy="2734920"/>
            <a:chOff x="4935240" y="3953520"/>
            <a:chExt cx="6350400" cy="2734920"/>
          </a:xfrm>
        </p:grpSpPr>
        <p:pic>
          <p:nvPicPr>
            <p:cNvPr id="254" name="Google Shape;199;g183da2ec2c1_0_200" descr=""/>
            <p:cNvPicPr/>
            <p:nvPr/>
          </p:nvPicPr>
          <p:blipFill>
            <a:blip r:embed="rId8"/>
            <a:srcRect l="-1182" t="0" r="1182" b="0"/>
            <a:stretch/>
          </p:blipFill>
          <p:spPr>
            <a:xfrm>
              <a:off x="8814960" y="3953520"/>
              <a:ext cx="2470680" cy="2714040"/>
            </a:xfrm>
            <a:prstGeom prst="rect">
              <a:avLst/>
            </a:prstGeom>
            <a:ln w="0">
              <a:noFill/>
            </a:ln>
          </p:spPr>
        </p:pic>
        <p:pic>
          <p:nvPicPr>
            <p:cNvPr id="255" name="Google Shape;200;g183da2ec2c1_0_200" descr=""/>
            <p:cNvPicPr/>
            <p:nvPr/>
          </p:nvPicPr>
          <p:blipFill>
            <a:blip r:embed="rId9"/>
            <a:stretch/>
          </p:blipFill>
          <p:spPr>
            <a:xfrm>
              <a:off x="4935240" y="4027680"/>
              <a:ext cx="2393640" cy="2660760"/>
            </a:xfrm>
            <a:prstGeom prst="rect">
              <a:avLst/>
            </a:prstGeom>
            <a:ln w="0">
              <a:noFill/>
            </a:ln>
          </p:spPr>
        </p:pic>
        <p:sp>
          <p:nvSpPr>
            <p:cNvPr id="256" name="Google Shape;201;g183da2ec2c1_0_200"/>
            <p:cNvSpPr/>
            <p:nvPr/>
          </p:nvSpPr>
          <p:spPr>
            <a:xfrm>
              <a:off x="7502760" y="4132440"/>
              <a:ext cx="1372320" cy="275040"/>
            </a:xfrm>
            <a:prstGeom prst="rect">
              <a:avLst/>
            </a:prstGeom>
            <a:noFill/>
            <a:ln w="0">
              <a:noFill/>
            </a:ln>
          </p:spPr>
          <p:style>
            <a:lnRef idx="0"/>
            <a:fillRef idx="0"/>
            <a:effectRef idx="0"/>
            <a:fontRef idx="minor"/>
          </p:style>
          <p:txBody>
            <a:bodyPr tIns="138240" bIns="138240" anchor="t">
              <a:spAutoFit/>
            </a:bodyPr>
            <a:p>
              <a:pPr>
                <a:lnSpc>
                  <a:spcPct val="100000"/>
                </a:lnSpc>
                <a:buNone/>
                <a:tabLst>
                  <a:tab algn="l" pos="0"/>
                </a:tabLst>
              </a:pPr>
              <a:r>
                <a:rPr b="0" lang="en-US" sz="900" spc="-1" strike="noStrike">
                  <a:solidFill>
                    <a:srgbClr val="000000"/>
                  </a:solidFill>
                  <a:latin typeface="Calibri"/>
                  <a:ea typeface="Calibri"/>
                </a:rPr>
                <a:t>Fourier transform</a:t>
              </a:r>
              <a:endParaRPr b="0" lang="en-US" sz="900" spc="-1" strike="noStrike">
                <a:latin typeface="Arial"/>
              </a:endParaRPr>
            </a:p>
          </p:txBody>
        </p:sp>
      </p:grpSp>
      <p:sp>
        <p:nvSpPr>
          <p:cNvPr id="257" name="Google Shape;202;g183da2ec2c1_0_200"/>
          <p:cNvSpPr/>
          <p:nvPr/>
        </p:nvSpPr>
        <p:spPr>
          <a:xfrm>
            <a:off x="7503480" y="4525200"/>
            <a:ext cx="1695240" cy="706320"/>
          </a:xfrm>
          <a:custGeom>
            <a:avLst/>
            <a:gdLst/>
            <a:ahLst/>
            <a:rect l="l" t="t" r="r" b="b"/>
            <a:pathLst>
              <a:path w="67818" h="28273">
                <a:moveTo>
                  <a:pt x="0" y="28273"/>
                </a:moveTo>
                <a:cubicBezTo>
                  <a:pt x="4509" y="23574"/>
                  <a:pt x="15748" y="714"/>
                  <a:pt x="27051" y="79"/>
                </a:cubicBezTo>
                <a:cubicBezTo>
                  <a:pt x="38354" y="-556"/>
                  <a:pt x="61024" y="20399"/>
                  <a:pt x="67818" y="24463"/>
                </a:cubicBezTo>
              </a:path>
            </a:pathLst>
          </a:custGeom>
          <a:noFill/>
          <a:ln w="9525">
            <a:solidFill>
              <a:srgbClr val="1f497d"/>
            </a:solidFill>
            <a:round/>
          </a:ln>
        </p:spPr>
        <p:style>
          <a:lnRef idx="0"/>
          <a:fillRef idx="0"/>
          <a:effectRef idx="0"/>
          <a:fontRef idx="minor"/>
        </p:style>
      </p:sp>
      <p:pic>
        <p:nvPicPr>
          <p:cNvPr id="258" name="Google Shape;203;g183da2ec2c1_0_200" descr=""/>
          <p:cNvPicPr/>
          <p:nvPr/>
        </p:nvPicPr>
        <p:blipFill>
          <a:blip r:embed="rId10"/>
          <a:stretch/>
        </p:blipFill>
        <p:spPr>
          <a:xfrm>
            <a:off x="1955160" y="4279680"/>
            <a:ext cx="3459240" cy="461880"/>
          </a:xfrm>
          <a:prstGeom prst="rect">
            <a:avLst/>
          </a:prstGeom>
          <a:ln w="0">
            <a:noFill/>
          </a:ln>
        </p:spPr>
      </p:pic>
      <p:sp>
        <p:nvSpPr>
          <p:cNvPr id="259" name="Google Shape;204;g183da2ec2c1_0_200"/>
          <p:cNvSpPr/>
          <p:nvPr/>
        </p:nvSpPr>
        <p:spPr>
          <a:xfrm>
            <a:off x="152640" y="4258440"/>
            <a:ext cx="205704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light crossing </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time scale</a:t>
            </a:r>
            <a:endParaRPr b="0" lang="en-US" sz="1400" spc="-1" strike="noStrike">
              <a:latin typeface="Arial"/>
            </a:endParaRPr>
          </a:p>
        </p:txBody>
      </p:sp>
      <p:pic>
        <p:nvPicPr>
          <p:cNvPr id="260" name="Google Shape;205;g183da2ec2c1_0_200" descr=""/>
          <p:cNvPicPr/>
          <p:nvPr/>
        </p:nvPicPr>
        <p:blipFill>
          <a:blip r:embed="rId11"/>
          <a:stretch/>
        </p:blipFill>
        <p:spPr>
          <a:xfrm>
            <a:off x="1650600" y="5090040"/>
            <a:ext cx="3414960" cy="462240"/>
          </a:xfrm>
          <a:prstGeom prst="rect">
            <a:avLst/>
          </a:prstGeom>
          <a:ln w="0">
            <a:noFill/>
          </a:ln>
        </p:spPr>
      </p:pic>
      <p:sp>
        <p:nvSpPr>
          <p:cNvPr id="261" name="Google Shape;206;g183da2ec2c1_0_200"/>
          <p:cNvSpPr/>
          <p:nvPr/>
        </p:nvSpPr>
        <p:spPr>
          <a:xfrm>
            <a:off x="152640" y="5104800"/>
            <a:ext cx="1695240" cy="5475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200" spc="-1" strike="noStrike">
                <a:solidFill>
                  <a:srgbClr val="333333"/>
                </a:solidFill>
                <a:latin typeface="Roboto"/>
                <a:ea typeface="Roboto"/>
              </a:rPr>
              <a:t>the gas orbital timescale</a:t>
            </a:r>
            <a:endParaRPr b="0" lang="en-US" sz="1200" spc="-1" strike="noStrike">
              <a:latin typeface="Arial"/>
            </a:endParaRPr>
          </a:p>
        </p:txBody>
      </p:sp>
      <p:pic>
        <p:nvPicPr>
          <p:cNvPr id="262" name="Google Shape;207;g183da2ec2c1_0_200" descr=""/>
          <p:cNvPicPr/>
          <p:nvPr/>
        </p:nvPicPr>
        <p:blipFill>
          <a:blip r:embed="rId12"/>
          <a:stretch/>
        </p:blipFill>
        <p:spPr>
          <a:xfrm>
            <a:off x="1671120" y="5888160"/>
            <a:ext cx="3414960" cy="436320"/>
          </a:xfrm>
          <a:prstGeom prst="rect">
            <a:avLst/>
          </a:prstGeom>
          <a:ln w="0">
            <a:noFill/>
          </a:ln>
        </p:spPr>
      </p:pic>
      <p:sp>
        <p:nvSpPr>
          <p:cNvPr id="263" name="Google Shape;208;g183da2ec2c1_0_200"/>
          <p:cNvSpPr/>
          <p:nvPr/>
        </p:nvSpPr>
        <p:spPr>
          <a:xfrm>
            <a:off x="137160" y="5924520"/>
            <a:ext cx="1726200" cy="5475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200" spc="-1" strike="noStrike">
                <a:solidFill>
                  <a:srgbClr val="333333"/>
                </a:solidFill>
                <a:latin typeface="Roboto"/>
                <a:ea typeface="Roboto"/>
              </a:rPr>
              <a:t>accretion disk</a:t>
            </a:r>
            <a:endParaRPr b="0" lang="en-US" sz="1200" spc="-1" strike="noStrike">
              <a:latin typeface="Arial"/>
            </a:endParaRPr>
          </a:p>
          <a:p>
            <a:pPr>
              <a:lnSpc>
                <a:spcPct val="100000"/>
              </a:lnSpc>
              <a:buNone/>
              <a:tabLst>
                <a:tab algn="l" pos="0"/>
              </a:tabLst>
            </a:pPr>
            <a:r>
              <a:rPr b="0" lang="en-US" sz="1200" spc="-1" strike="noStrike">
                <a:solidFill>
                  <a:srgbClr val="333333"/>
                </a:solidFill>
                <a:latin typeface="Roboto"/>
                <a:ea typeface="Roboto"/>
              </a:rPr>
              <a:t> </a:t>
            </a:r>
            <a:r>
              <a:rPr b="0" lang="en-US" sz="1200" spc="-1" strike="noStrike">
                <a:solidFill>
                  <a:srgbClr val="333333"/>
                </a:solidFill>
                <a:latin typeface="Roboto"/>
                <a:ea typeface="Roboto"/>
              </a:rPr>
              <a:t>thermal timescale.</a:t>
            </a:r>
            <a:endParaRPr b="0" lang="en-US" sz="1200" spc="-1" strike="noStrike">
              <a:latin typeface="Arial"/>
            </a:endParaRPr>
          </a:p>
        </p:txBody>
      </p:sp>
      <p:sp>
        <p:nvSpPr>
          <p:cNvPr id="264" name="Google Shape;209;g183da2ec2c1_0_200"/>
          <p:cNvSpPr/>
          <p:nvPr/>
        </p:nvSpPr>
        <p:spPr>
          <a:xfrm>
            <a:off x="3486240" y="2326680"/>
            <a:ext cx="5486040" cy="399960"/>
          </a:xfrm>
          <a:prstGeom prst="rect">
            <a:avLst/>
          </a:prstGeom>
          <a:noFill/>
          <a:ln w="0">
            <a:noFill/>
          </a:ln>
        </p:spPr>
        <p:style>
          <a:lnRef idx="0"/>
          <a:fillRef idx="0"/>
          <a:effectRef idx="0"/>
          <a:fontRef idx="minor"/>
        </p:style>
      </p:sp>
      <p:sp>
        <p:nvSpPr>
          <p:cNvPr id="265" name="Google Shape;210;g183da2ec2c1_0_200"/>
          <p:cNvSpPr/>
          <p:nvPr/>
        </p:nvSpPr>
        <p:spPr>
          <a:xfrm>
            <a:off x="7677360" y="5918040"/>
            <a:ext cx="453348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Kelly et al 2009</a:t>
            </a:r>
            <a:endParaRPr b="0" lang="en-US" sz="1400" spc="-1" strike="noStrike">
              <a:latin typeface="Arial"/>
            </a:endParaRPr>
          </a:p>
        </p:txBody>
      </p:sp>
      <p:sp>
        <p:nvSpPr>
          <p:cNvPr id="266" name="Google Shape;211;g183da2ec2c1_0_200"/>
          <p:cNvSpPr/>
          <p:nvPr/>
        </p:nvSpPr>
        <p:spPr>
          <a:xfrm>
            <a:off x="308880" y="10800"/>
            <a:ext cx="10976760" cy="56340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2500" spc="-1" strike="noStrike">
                <a:solidFill>
                  <a:srgbClr val="1872ad"/>
                </a:solidFill>
                <a:latin typeface="Calibri"/>
                <a:ea typeface="Calibri"/>
              </a:rPr>
              <a:t>VARIETY OF SIGNALS  IN AGN EMISSION LIGHT CURVES </a:t>
            </a:r>
            <a:endParaRPr b="0" lang="en-US" sz="2500" spc="-1" strike="noStrike">
              <a:latin typeface="Arial"/>
            </a:endParaRPr>
          </a:p>
        </p:txBody>
      </p:sp>
      <p:pic>
        <p:nvPicPr>
          <p:cNvPr id="267" name="Google Shape;212;g183da2ec2c1_0_200" descr=""/>
          <p:cNvPicPr/>
          <p:nvPr/>
        </p:nvPicPr>
        <p:blipFill>
          <a:blip r:embed="rId13"/>
          <a:stretch/>
        </p:blipFill>
        <p:spPr>
          <a:xfrm>
            <a:off x="152640" y="1823760"/>
            <a:ext cx="4428720" cy="4662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Google Shape;218;g183da2ec2c1_0_230"/>
          <p:cNvSpPr/>
          <p:nvPr/>
        </p:nvSpPr>
        <p:spPr>
          <a:xfrm>
            <a:off x="272880" y="437400"/>
            <a:ext cx="7419960" cy="33490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800" spc="-1" strike="noStrike">
                <a:solidFill>
                  <a:srgbClr val="000000"/>
                </a:solidFill>
                <a:latin typeface="Calibri"/>
                <a:ea typeface="Calibri"/>
              </a:rPr>
              <a:t>Gaussian Processes Definition I</a:t>
            </a:r>
            <a:endParaRPr b="0" lang="en-US" sz="18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 </a:t>
            </a:r>
            <a:r>
              <a:rPr b="0" lang="en-US" sz="1400" spc="-1" strike="noStrike">
                <a:solidFill>
                  <a:srgbClr val="000000"/>
                </a:solidFill>
                <a:latin typeface="Calibri"/>
                <a:ea typeface="Calibri"/>
              </a:rPr>
              <a:t>Let X be a separable Banach space. A random variable u : Ω → X is called a Gaussian random variable on X if ℓ(u) is a Gaussian random variable on R for all bounded linear  ℓ : X → R.</a:t>
            </a:r>
            <a:endParaRPr b="0" lang="en-US" sz="1400" spc="-1" strike="noStrike">
              <a:latin typeface="Arial"/>
            </a:endParaRPr>
          </a:p>
          <a:p>
            <a:pPr>
              <a:lnSpc>
                <a:spcPct val="100000"/>
              </a:lnSpc>
              <a:buNone/>
              <a:tabLst>
                <a:tab algn="l" pos="0"/>
              </a:tabLst>
            </a:pPr>
            <a:r>
              <a:rPr b="0" lang="en-US" sz="1100" spc="-1" strike="noStrike">
                <a:solidFill>
                  <a:srgbClr val="000000"/>
                </a:solidFill>
                <a:latin typeface="Calibri"/>
                <a:ea typeface="Calibri"/>
              </a:rPr>
              <a:t> – </a:t>
            </a:r>
            <a:r>
              <a:rPr b="0" lang="en-US" sz="1100" spc="-1" strike="noStrike">
                <a:solidFill>
                  <a:srgbClr val="000000"/>
                </a:solidFill>
                <a:latin typeface="Calibri"/>
                <a:ea typeface="Calibri"/>
              </a:rPr>
              <a:t>If X is Hilbert, then this is a direct generalization of the definition for R^n , by the Riesz representation theorem. </a:t>
            </a:r>
            <a:endParaRPr b="0" lang="en-US" sz="11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 </a:t>
            </a:r>
            <a:r>
              <a:rPr b="0" lang="en-US" sz="1400" spc="-1" strike="noStrike">
                <a:solidFill>
                  <a:srgbClr val="000000"/>
                </a:solidFill>
                <a:latin typeface="Calibri"/>
                <a:ea typeface="Calibri"/>
              </a:rPr>
              <a:t>If X is a space of functions on D ⊆ R^d , we will say that u is a Gaussian process on D. </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 </a:t>
            </a:r>
            <a:r>
              <a:rPr b="0" lang="en-US" sz="1400" spc="-1" strike="noStrike">
                <a:solidFill>
                  <a:srgbClr val="000000"/>
                </a:solidFill>
                <a:latin typeface="Calibri"/>
                <a:ea typeface="Calibri"/>
              </a:rPr>
              <a:t>We may equivalently say that u is a Gaussian process on D if (u(x1), . . . , u(xk)) is a Gaussian random variable on R k for any finite collection of points {x1 , . . . , xk} ⊆ D.</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 • </a:t>
            </a:r>
            <a:r>
              <a:rPr b="0" lang="en-US" sz="1400" spc="-1" strike="noStrike">
                <a:solidFill>
                  <a:srgbClr val="000000"/>
                </a:solidFill>
                <a:latin typeface="Calibri"/>
                <a:ea typeface="Calibri"/>
              </a:rPr>
              <a:t>We define the mean m : D → R and covariance function c : D × D → R of a Gaussian process u on D by m(x) = E(u(x)), c(x, x 0 ) = E(u(x) − m(x))(u(x 0 ) − m(x 0 )), and write u ∼ GP(m(x), c(x, x 0 )).</a:t>
            </a:r>
            <a:endParaRPr b="0" lang="en-US" sz="1400" spc="-1" strike="noStrike">
              <a:latin typeface="Arial"/>
            </a:endParaRPr>
          </a:p>
        </p:txBody>
      </p:sp>
      <p:sp>
        <p:nvSpPr>
          <p:cNvPr id="269" name="Google Shape;219;g183da2ec2c1_0_230"/>
          <p:cNvSpPr/>
          <p:nvPr/>
        </p:nvSpPr>
        <p:spPr>
          <a:xfrm>
            <a:off x="314280" y="3423600"/>
            <a:ext cx="8299440" cy="25880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800" spc="-1" strike="noStrike">
                <a:solidFill>
                  <a:srgbClr val="000000"/>
                </a:solidFill>
                <a:latin typeface="Calibri"/>
                <a:ea typeface="Calibri"/>
              </a:rPr>
              <a:t>Gaussian Processes Definition II</a:t>
            </a:r>
            <a:endParaRPr b="0" lang="en-US" sz="18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 • </a:t>
            </a:r>
            <a:r>
              <a:rPr b="0" lang="en-US" sz="1400" spc="-1" strike="noStrike">
                <a:solidFill>
                  <a:srgbClr val="000000"/>
                </a:solidFill>
                <a:latin typeface="Calibri"/>
                <a:ea typeface="Calibri"/>
              </a:rPr>
              <a:t>If (X,〈·, ·〉) is a Hilbert space, we may also define the mean m ∈ X and covariance operator  C : X → X of u by m = E(u), C = E(u − m) ⊗ (u − m) where the expression for C means that 〈φ, Cψ〉 = E〈φ, u − m〉〈ψ, u − m〉 for all φ, ψ ∈ X. We write u ∼ N(m, C). </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 </a:t>
            </a:r>
            <a:r>
              <a:rPr b="0" lang="en-US" sz="1400" spc="-1" strike="noStrike">
                <a:solidFill>
                  <a:srgbClr val="000000"/>
                </a:solidFill>
                <a:latin typeface="Calibri"/>
                <a:ea typeface="Calibri"/>
              </a:rPr>
              <a:t>In the case u ∼ GP(m(x), c(x, x 0 )) and X = L 2 (D), we have (Cψ)(x) = ∫︁ D c(x, x 0 )ψ(x 0 ) dx 0 for all ψ ∈ X. </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 </a:t>
            </a:r>
            <a:r>
              <a:rPr b="0" lang="en-US" sz="1400" spc="-1" strike="noStrike">
                <a:solidFill>
                  <a:srgbClr val="000000"/>
                </a:solidFill>
                <a:latin typeface="Calibri"/>
                <a:ea typeface="Calibri"/>
              </a:rPr>
              <a:t>The properties of the covariance function/operator determine the properties of samples, such as regularity, length-scale, stationarity, isotropy. </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 </a:t>
            </a:r>
            <a:r>
              <a:rPr b="0" lang="en-US" sz="1400" spc="-1" strike="noStrike">
                <a:solidFill>
                  <a:srgbClr val="000000"/>
                </a:solidFill>
                <a:latin typeface="Calibri"/>
                <a:ea typeface="Calibri"/>
              </a:rPr>
              <a:t>We will say that a Gaussian process is Stationary if c(x, x 0 ) = h(x − x 0 ), Isotropic if c(x, x 0 ) = h(|x − x 0 |)</a:t>
            </a:r>
            <a:endParaRPr b="0" lang="en-US" sz="1400" spc="-1" strike="noStrike">
              <a:latin typeface="Arial"/>
            </a:endParaRPr>
          </a:p>
        </p:txBody>
      </p:sp>
      <p:pic>
        <p:nvPicPr>
          <p:cNvPr id="270" name="Google Shape;220;g183da2ec2c1_0_230" descr=""/>
          <p:cNvPicPr/>
          <p:nvPr/>
        </p:nvPicPr>
        <p:blipFill>
          <a:blip r:embed="rId1"/>
          <a:stretch/>
        </p:blipFill>
        <p:spPr>
          <a:xfrm>
            <a:off x="7540920" y="1106640"/>
            <a:ext cx="4552560" cy="631800"/>
          </a:xfrm>
          <a:prstGeom prst="rect">
            <a:avLst/>
          </a:prstGeom>
          <a:ln w="0">
            <a:noFill/>
          </a:ln>
        </p:spPr>
      </p:pic>
      <p:pic>
        <p:nvPicPr>
          <p:cNvPr id="271" name="Google Shape;221;g183da2ec2c1_0_230" descr=""/>
          <p:cNvPicPr/>
          <p:nvPr/>
        </p:nvPicPr>
        <p:blipFill>
          <a:blip r:embed="rId2"/>
          <a:stretch/>
        </p:blipFill>
        <p:spPr>
          <a:xfrm>
            <a:off x="8791560" y="2000160"/>
            <a:ext cx="2635560" cy="18252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Google Shape;227;g183da2ec2c1_0_253"/>
          <p:cNvSpPr/>
          <p:nvPr/>
        </p:nvSpPr>
        <p:spPr>
          <a:xfrm>
            <a:off x="723960" y="1277280"/>
            <a:ext cx="18720" cy="399960"/>
          </a:xfrm>
          <a:prstGeom prst="rect">
            <a:avLst/>
          </a:prstGeom>
          <a:noFill/>
          <a:ln w="0">
            <a:noFill/>
          </a:ln>
        </p:spPr>
        <p:style>
          <a:lnRef idx="0"/>
          <a:fillRef idx="0"/>
          <a:effectRef idx="0"/>
          <a:fontRef idx="minor"/>
        </p:style>
      </p:sp>
      <p:sp>
        <p:nvSpPr>
          <p:cNvPr id="273" name="Google Shape;228;g183da2ec2c1_0_253"/>
          <p:cNvSpPr/>
          <p:nvPr/>
        </p:nvSpPr>
        <p:spPr>
          <a:xfrm>
            <a:off x="302040" y="846000"/>
            <a:ext cx="5298480" cy="399960"/>
          </a:xfrm>
          <a:prstGeom prst="rect">
            <a:avLst/>
          </a:prstGeom>
          <a:noFill/>
          <a:ln w="0">
            <a:noFill/>
          </a:ln>
        </p:spPr>
        <p:style>
          <a:lnRef idx="0"/>
          <a:fillRef idx="0"/>
          <a:effectRef idx="0"/>
          <a:fontRef idx="minor"/>
        </p:style>
      </p:sp>
      <p:sp>
        <p:nvSpPr>
          <p:cNvPr id="274" name="Google Shape;229;g183da2ec2c1_0_253"/>
          <p:cNvSpPr/>
          <p:nvPr/>
        </p:nvSpPr>
        <p:spPr>
          <a:xfrm>
            <a:off x="209880" y="1122480"/>
            <a:ext cx="5010120" cy="48711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0000ff"/>
                </a:solidFill>
                <a:latin typeface="Calibri"/>
                <a:ea typeface="Calibri"/>
              </a:rPr>
              <a:t>Deep Neural Network</a:t>
            </a:r>
            <a:r>
              <a:rPr b="0" lang="en-US" sz="1400" spc="-1" strike="noStrike">
                <a:solidFill>
                  <a:srgbClr val="0000ff"/>
                </a:solidFill>
                <a:latin typeface="Calibri"/>
                <a:ea typeface="Calibri"/>
              </a:rPr>
              <a:t> </a:t>
            </a:r>
            <a:r>
              <a:rPr b="0" lang="en-US" sz="1400" spc="-1" strike="noStrike">
                <a:solidFill>
                  <a:srgbClr val="000000"/>
                </a:solidFill>
                <a:latin typeface="Calibri"/>
                <a:ea typeface="Calibri"/>
              </a:rPr>
              <a:t>A feedforward deep neural network models the unknown function u : D → R as follows:</a:t>
            </a: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The matrices {Wk} and vectors {b k} are to be learned from observations y. </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 </a:t>
            </a:r>
            <a:r>
              <a:rPr b="0" lang="en-US" sz="1400" spc="-1" strike="noStrike">
                <a:solidFill>
                  <a:srgbClr val="000000"/>
                </a:solidFill>
                <a:latin typeface="Calibri"/>
                <a:ea typeface="Calibri"/>
              </a:rPr>
              <a:t>If i.i.d. priors are placed on the unknown vectors/matrices, u still converges to a Gaussian process as n → ∞ (Lee et al, 2017; Matthews et al 2018). </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 </a:t>
            </a:r>
            <a:r>
              <a:rPr b="0" lang="en-US" sz="1400" spc="-1" strike="noStrike">
                <a:solidFill>
                  <a:srgbClr val="000000"/>
                </a:solidFill>
                <a:latin typeface="Calibri"/>
                <a:ea typeface="Calibri"/>
              </a:rPr>
              <a:t>However, easier to train than shallow Gaussian process. </a:t>
            </a:r>
            <a:endParaRPr b="0" lang="en-US" sz="1400" spc="-1" strike="noStrike">
              <a:latin typeface="Arial"/>
            </a:endParaRPr>
          </a:p>
        </p:txBody>
      </p:sp>
      <p:pic>
        <p:nvPicPr>
          <p:cNvPr id="275" name="Google Shape;230;g183da2ec2c1_0_253" descr=""/>
          <p:cNvPicPr/>
          <p:nvPr/>
        </p:nvPicPr>
        <p:blipFill>
          <a:blip r:embed="rId1"/>
          <a:stretch/>
        </p:blipFill>
        <p:spPr>
          <a:xfrm>
            <a:off x="723960" y="1711800"/>
            <a:ext cx="2732760" cy="2013480"/>
          </a:xfrm>
          <a:prstGeom prst="rect">
            <a:avLst/>
          </a:prstGeom>
          <a:ln w="0">
            <a:noFill/>
          </a:ln>
        </p:spPr>
      </p:pic>
      <p:sp>
        <p:nvSpPr>
          <p:cNvPr id="276" name="Google Shape;231;g183da2ec2c1_0_253"/>
          <p:cNvSpPr/>
          <p:nvPr/>
        </p:nvSpPr>
        <p:spPr>
          <a:xfrm>
            <a:off x="6171840" y="1102680"/>
            <a:ext cx="4674240" cy="12481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000000"/>
                </a:solidFill>
                <a:latin typeface="Calibri"/>
                <a:ea typeface="Calibri"/>
              </a:rPr>
              <a:t>Deep Gaussian Process </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A deep Gaussian process as in (Damianou, Lawrence, 2013) </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replaces the neural networks σ(b k + Wk ·) with general functions fk:</a:t>
            </a:r>
            <a:endParaRPr b="0" lang="en-US" sz="1400" spc="-1" strike="noStrike">
              <a:latin typeface="Arial"/>
            </a:endParaRPr>
          </a:p>
        </p:txBody>
      </p:sp>
      <p:pic>
        <p:nvPicPr>
          <p:cNvPr id="277" name="Google Shape;232;g183da2ec2c1_0_253" descr=""/>
          <p:cNvPicPr/>
          <p:nvPr/>
        </p:nvPicPr>
        <p:blipFill>
          <a:blip r:embed="rId2"/>
          <a:stretch/>
        </p:blipFill>
        <p:spPr>
          <a:xfrm>
            <a:off x="6344280" y="2295000"/>
            <a:ext cx="1523160" cy="1557720"/>
          </a:xfrm>
          <a:prstGeom prst="rect">
            <a:avLst/>
          </a:prstGeom>
          <a:ln w="0">
            <a:noFill/>
          </a:ln>
        </p:spPr>
      </p:pic>
      <p:sp>
        <p:nvSpPr>
          <p:cNvPr id="278" name="Google Shape;233;g183da2ec2c1_0_253"/>
          <p:cNvSpPr/>
          <p:nvPr/>
        </p:nvSpPr>
        <p:spPr>
          <a:xfrm>
            <a:off x="785520" y="1713960"/>
            <a:ext cx="2609640" cy="830880"/>
          </a:xfrm>
          <a:prstGeom prst="rect">
            <a:avLst/>
          </a:prstGeom>
          <a:noFill/>
          <a:ln w="19050">
            <a:solidFill>
              <a:srgbClr val="ff0000"/>
            </a:solidFill>
            <a:round/>
          </a:ln>
        </p:spPr>
        <p:style>
          <a:lnRef idx="0"/>
          <a:fillRef idx="0"/>
          <a:effectRef idx="0"/>
          <a:fontRef idx="minor"/>
        </p:style>
      </p:sp>
      <p:sp>
        <p:nvSpPr>
          <p:cNvPr id="279" name="Google Shape;234;g183da2ec2c1_0_253"/>
          <p:cNvSpPr/>
          <p:nvPr/>
        </p:nvSpPr>
        <p:spPr>
          <a:xfrm>
            <a:off x="3457080" y="1802160"/>
            <a:ext cx="1637640" cy="103500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endParaRPr b="0" lang="en-US" sz="1400" spc="-1" strike="noStrike">
              <a:latin typeface="Arial"/>
            </a:endParaRPr>
          </a:p>
          <a:p>
            <a:pPr>
              <a:lnSpc>
                <a:spcPct val="100000"/>
              </a:lnSpc>
              <a:buNone/>
              <a:tabLst>
                <a:tab algn="l" pos="0"/>
              </a:tabLst>
            </a:pPr>
            <a:r>
              <a:rPr b="1" lang="en-US" sz="1400" spc="-1" strike="noStrike">
                <a:solidFill>
                  <a:srgbClr val="ff0000"/>
                </a:solidFill>
                <a:latin typeface="Calibri"/>
                <a:ea typeface="Calibri"/>
              </a:rPr>
              <a:t>Shallow Neural Network</a:t>
            </a:r>
            <a:endParaRPr b="0" lang="en-US" sz="1400" spc="-1" strike="noStrike">
              <a:latin typeface="Arial"/>
            </a:endParaRPr>
          </a:p>
        </p:txBody>
      </p:sp>
      <p:sp>
        <p:nvSpPr>
          <p:cNvPr id="280" name="Google Shape;235;g183da2ec2c1_0_253"/>
          <p:cNvSpPr/>
          <p:nvPr/>
        </p:nvSpPr>
        <p:spPr>
          <a:xfrm>
            <a:off x="795240" y="1641960"/>
            <a:ext cx="2609640" cy="2152800"/>
          </a:xfrm>
          <a:prstGeom prst="rect">
            <a:avLst/>
          </a:prstGeom>
          <a:noFill/>
          <a:ln w="19050">
            <a:solidFill>
              <a:srgbClr val="0000ff"/>
            </a:solidFill>
            <a:round/>
          </a:ln>
        </p:spPr>
        <p:style>
          <a:lnRef idx="0"/>
          <a:fillRef idx="0"/>
          <a:effectRef idx="0"/>
          <a:fontRef idx="minor"/>
        </p:style>
      </p:sp>
      <p:pic>
        <p:nvPicPr>
          <p:cNvPr id="281" name="Google Shape;236;g183da2ec2c1_0_253" descr=""/>
          <p:cNvPicPr/>
          <p:nvPr/>
        </p:nvPicPr>
        <p:blipFill>
          <a:blip r:embed="rId3"/>
          <a:stretch/>
        </p:blipFill>
        <p:spPr>
          <a:xfrm>
            <a:off x="8846280" y="2481120"/>
            <a:ext cx="2732760" cy="546120"/>
          </a:xfrm>
          <a:prstGeom prst="rect">
            <a:avLst/>
          </a:prstGeom>
          <a:ln w="0">
            <a:noFill/>
          </a:ln>
        </p:spPr>
      </p:pic>
      <p:sp>
        <p:nvSpPr>
          <p:cNvPr id="282" name="Google Shape;237;g183da2ec2c1_0_253"/>
          <p:cNvSpPr/>
          <p:nvPr/>
        </p:nvSpPr>
        <p:spPr>
          <a:xfrm>
            <a:off x="7867800" y="2435400"/>
            <a:ext cx="799920" cy="399960"/>
          </a:xfrm>
          <a:prstGeom prst="leftRightArrow">
            <a:avLst>
              <a:gd name="adj1" fmla="val 50000"/>
              <a:gd name="adj2" fmla="val 50000"/>
            </a:avLst>
          </a:prstGeom>
          <a:solidFill>
            <a:srgbClr val="ff0000"/>
          </a:solidFill>
          <a:ln w="9525">
            <a:solidFill>
              <a:srgbClr val="1f497d"/>
            </a:solidFill>
            <a:round/>
          </a:ln>
        </p:spPr>
        <p:style>
          <a:lnRef idx="0"/>
          <a:fillRef idx="0"/>
          <a:effectRef idx="0"/>
          <a:fontRef idx="minor"/>
        </p:style>
      </p:sp>
      <p:sp>
        <p:nvSpPr>
          <p:cNvPr id="283" name="Google Shape;238;g183da2ec2c1_0_253"/>
          <p:cNvSpPr/>
          <p:nvPr/>
        </p:nvSpPr>
        <p:spPr>
          <a:xfrm>
            <a:off x="8175600" y="3359880"/>
            <a:ext cx="3695040" cy="103500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A simple structure of dependence is to assume that a priori, we have a hierarchy given by the Markovian relation</a:t>
            </a:r>
            <a:endParaRPr b="0" lang="en-US" sz="1400" spc="-1" strike="noStrike">
              <a:latin typeface="Arial"/>
            </a:endParaRPr>
          </a:p>
        </p:txBody>
      </p:sp>
      <p:pic>
        <p:nvPicPr>
          <p:cNvPr id="284" name="Google Shape;239;g183da2ec2c1_0_253" descr=""/>
          <p:cNvPicPr/>
          <p:nvPr/>
        </p:nvPicPr>
        <p:blipFill>
          <a:blip r:embed="rId4"/>
          <a:stretch/>
        </p:blipFill>
        <p:spPr>
          <a:xfrm>
            <a:off x="8175600" y="4388400"/>
            <a:ext cx="3403440" cy="546120"/>
          </a:xfrm>
          <a:prstGeom prst="rect">
            <a:avLst/>
          </a:prstGeom>
          <a:ln w="0">
            <a:noFill/>
          </a:ln>
        </p:spPr>
      </p:pic>
      <p:sp>
        <p:nvSpPr>
          <p:cNvPr id="285" name="Google Shape;240;g183da2ec2c1_0_253"/>
          <p:cNvSpPr/>
          <p:nvPr/>
        </p:nvSpPr>
        <p:spPr>
          <a:xfrm>
            <a:off x="8041680" y="5001480"/>
            <a:ext cx="528372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 </a:t>
            </a:r>
            <a:r>
              <a:rPr b="1" lang="en-US" sz="1400" spc="-1" strike="noStrike">
                <a:solidFill>
                  <a:srgbClr val="ff0000"/>
                </a:solidFill>
                <a:latin typeface="Calibri"/>
                <a:ea typeface="Calibri"/>
              </a:rPr>
              <a:t>Deep Gaussian Process</a:t>
            </a:r>
            <a:endParaRPr b="0" lang="en-US" sz="1400" spc="-1" strike="noStrike">
              <a:latin typeface="Arial"/>
            </a:endParaRPr>
          </a:p>
        </p:txBody>
      </p:sp>
      <p:sp>
        <p:nvSpPr>
          <p:cNvPr id="286" name="Google Shape;241;g183da2ec2c1_0_253"/>
          <p:cNvSpPr/>
          <p:nvPr/>
        </p:nvSpPr>
        <p:spPr>
          <a:xfrm>
            <a:off x="209880" y="159840"/>
            <a:ext cx="10972440" cy="63936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1" lang="en-US" sz="3000" spc="-1" strike="noStrike">
                <a:solidFill>
                  <a:srgbClr val="1872ad"/>
                </a:solidFill>
                <a:latin typeface="Calibri"/>
                <a:ea typeface="Calibri"/>
              </a:rPr>
              <a:t>Deep Neural Network</a:t>
            </a:r>
            <a:r>
              <a:rPr b="0" lang="en-US" sz="3000" spc="-1" strike="noStrike">
                <a:solidFill>
                  <a:srgbClr val="000000"/>
                </a:solidFill>
                <a:latin typeface="Calibri"/>
                <a:ea typeface="Calibri"/>
              </a:rPr>
              <a:t> vs </a:t>
            </a:r>
            <a:r>
              <a:rPr b="1" lang="en-US" sz="3000" spc="-1" strike="noStrike">
                <a:solidFill>
                  <a:srgbClr val="c0504d"/>
                </a:solidFill>
                <a:latin typeface="Calibri"/>
                <a:ea typeface="Calibri"/>
              </a:rPr>
              <a:t>Deep Gaussian Processes</a:t>
            </a:r>
            <a:endParaRPr b="0" lang="en-US" sz="3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Google Shape;247;g183da2ec2c1_0_286"/>
          <p:cNvSpPr/>
          <p:nvPr/>
        </p:nvSpPr>
        <p:spPr>
          <a:xfrm>
            <a:off x="4238640" y="637560"/>
            <a:ext cx="1609560" cy="13705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300" spc="-1" strike="noStrike">
                <a:solidFill>
                  <a:srgbClr val="000000"/>
                </a:solidFill>
                <a:latin typeface="Calibri"/>
                <a:ea typeface="Calibri"/>
              </a:rPr>
              <a:t>neural networks whose weights are sampled using a GPs (Wilson et al., 2011)</a:t>
            </a:r>
            <a:endParaRPr b="0" lang="en-US" sz="1300" spc="-1" strike="noStrike">
              <a:latin typeface="Arial"/>
            </a:endParaRPr>
          </a:p>
        </p:txBody>
      </p:sp>
      <p:sp>
        <p:nvSpPr>
          <p:cNvPr id="288" name="Google Shape;248;g183da2ec2c1_0_286"/>
          <p:cNvSpPr/>
          <p:nvPr/>
        </p:nvSpPr>
        <p:spPr>
          <a:xfrm>
            <a:off x="3962520" y="637560"/>
            <a:ext cx="1887840" cy="1146240"/>
          </a:xfrm>
          <a:prstGeom prst="cloud">
            <a:avLst/>
          </a:prstGeom>
          <a:noFill/>
          <a:ln w="9525">
            <a:solidFill>
              <a:srgbClr val="1f497d"/>
            </a:solidFill>
            <a:round/>
          </a:ln>
        </p:spPr>
        <p:style>
          <a:lnRef idx="0"/>
          <a:fillRef idx="0"/>
          <a:effectRef idx="0"/>
          <a:fontRef idx="minor"/>
        </p:style>
      </p:sp>
      <p:sp>
        <p:nvSpPr>
          <p:cNvPr id="289" name="Google Shape;249;g183da2ec2c1_0_286"/>
          <p:cNvSpPr/>
          <p:nvPr/>
        </p:nvSpPr>
        <p:spPr>
          <a:xfrm>
            <a:off x="5713560" y="333720"/>
            <a:ext cx="1999080" cy="1469520"/>
          </a:xfrm>
          <a:prstGeom prst="cloud">
            <a:avLst/>
          </a:prstGeom>
          <a:noFill/>
          <a:ln w="9525">
            <a:solidFill>
              <a:srgbClr val="1f497d"/>
            </a:solidFill>
            <a:round/>
          </a:ln>
        </p:spPr>
        <p:style>
          <a:lnRef idx="0"/>
          <a:fillRef idx="0"/>
          <a:effectRef idx="0"/>
          <a:fontRef idx="minor"/>
        </p:style>
      </p:sp>
      <p:sp>
        <p:nvSpPr>
          <p:cNvPr id="290" name="Google Shape;250;g183da2ec2c1_0_286"/>
          <p:cNvSpPr/>
          <p:nvPr/>
        </p:nvSpPr>
        <p:spPr>
          <a:xfrm>
            <a:off x="5550840" y="1934280"/>
            <a:ext cx="1044396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cc0000"/>
                </a:solidFill>
                <a:latin typeface="Calibri"/>
                <a:ea typeface="Calibri"/>
              </a:rPr>
              <a:t>ALGORITHM  SPECTRUM</a:t>
            </a:r>
            <a:endParaRPr b="0" lang="en-US" sz="1400" spc="-1" strike="noStrike">
              <a:latin typeface="Arial"/>
            </a:endParaRPr>
          </a:p>
        </p:txBody>
      </p:sp>
      <p:sp>
        <p:nvSpPr>
          <p:cNvPr id="291" name="Google Shape;251;g183da2ec2c1_0_286"/>
          <p:cNvSpPr/>
          <p:nvPr/>
        </p:nvSpPr>
        <p:spPr>
          <a:xfrm>
            <a:off x="423000" y="110520"/>
            <a:ext cx="11092320" cy="56340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2500" spc="-1" strike="noStrike">
                <a:solidFill>
                  <a:srgbClr val="1872ad"/>
                </a:solidFill>
                <a:latin typeface="Calibri"/>
                <a:ea typeface="Calibri"/>
              </a:rPr>
              <a:t>NEURAL PROCESSES </a:t>
            </a:r>
            <a:endParaRPr b="0" lang="en-US" sz="2500" spc="-1" strike="noStrike">
              <a:latin typeface="Arial"/>
            </a:endParaRPr>
          </a:p>
        </p:txBody>
      </p:sp>
      <p:sp>
        <p:nvSpPr>
          <p:cNvPr id="292" name="Google Shape;252;g183da2ec2c1_0_286"/>
          <p:cNvSpPr/>
          <p:nvPr/>
        </p:nvSpPr>
        <p:spPr>
          <a:xfrm>
            <a:off x="914040" y="1315440"/>
            <a:ext cx="531000" cy="399960"/>
          </a:xfrm>
          <a:prstGeom prst="rect">
            <a:avLst/>
          </a:prstGeom>
          <a:noFill/>
          <a:ln w="0">
            <a:noFill/>
          </a:ln>
        </p:spPr>
        <p:style>
          <a:lnRef idx="0"/>
          <a:fillRef idx="0"/>
          <a:effectRef idx="0"/>
          <a:fontRef idx="minor"/>
        </p:style>
      </p:sp>
      <p:sp>
        <p:nvSpPr>
          <p:cNvPr id="293" name="Google Shape;253;g183da2ec2c1_0_286"/>
          <p:cNvSpPr/>
          <p:nvPr/>
        </p:nvSpPr>
        <p:spPr>
          <a:xfrm>
            <a:off x="712080" y="1191960"/>
            <a:ext cx="1159920" cy="8218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NEURAL NETWORKS</a:t>
            </a:r>
            <a:endParaRPr b="0" lang="en-US" sz="1400" spc="-1" strike="noStrike">
              <a:latin typeface="Arial"/>
            </a:endParaRPr>
          </a:p>
        </p:txBody>
      </p:sp>
      <p:sp>
        <p:nvSpPr>
          <p:cNvPr id="294" name="Google Shape;254;g183da2ec2c1_0_286"/>
          <p:cNvSpPr/>
          <p:nvPr/>
        </p:nvSpPr>
        <p:spPr>
          <a:xfrm>
            <a:off x="9968040" y="1084320"/>
            <a:ext cx="160956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GAUSSIAN</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 </a:t>
            </a:r>
            <a:r>
              <a:rPr b="0" lang="en-US" sz="1400" spc="-1" strike="noStrike">
                <a:solidFill>
                  <a:srgbClr val="000000"/>
                </a:solidFill>
                <a:latin typeface="Calibri"/>
                <a:ea typeface="Calibri"/>
              </a:rPr>
              <a:t>PROCESSES</a:t>
            </a:r>
            <a:endParaRPr b="0" lang="en-US" sz="1400" spc="-1" strike="noStrike">
              <a:latin typeface="Arial"/>
            </a:endParaRPr>
          </a:p>
        </p:txBody>
      </p:sp>
      <p:sp>
        <p:nvSpPr>
          <p:cNvPr id="295" name="Google Shape;255;g183da2ec2c1_0_286"/>
          <p:cNvSpPr/>
          <p:nvPr/>
        </p:nvSpPr>
        <p:spPr>
          <a:xfrm>
            <a:off x="2426760" y="1353600"/>
            <a:ext cx="181152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NEURAL PROCESSES</a:t>
            </a:r>
            <a:endParaRPr b="0" lang="en-US" sz="1400" spc="-1" strike="noStrike">
              <a:latin typeface="Arial"/>
            </a:endParaRPr>
          </a:p>
        </p:txBody>
      </p:sp>
      <p:sp>
        <p:nvSpPr>
          <p:cNvPr id="296" name="Google Shape;256;g183da2ec2c1_0_286"/>
          <p:cNvSpPr/>
          <p:nvPr/>
        </p:nvSpPr>
        <p:spPr>
          <a:xfrm>
            <a:off x="5810400" y="491400"/>
            <a:ext cx="1811520" cy="9745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300" spc="-1" strike="noStrike">
                <a:solidFill>
                  <a:srgbClr val="000000"/>
                </a:solidFill>
                <a:latin typeface="Arial"/>
                <a:ea typeface="Arial"/>
              </a:rPr>
              <a:t>networks where each unit represents a different kernel (Sun et al., 2018).</a:t>
            </a:r>
            <a:endParaRPr b="0" lang="en-US" sz="1300" spc="-1" strike="noStrike">
              <a:latin typeface="Arial"/>
            </a:endParaRPr>
          </a:p>
        </p:txBody>
      </p:sp>
      <p:sp>
        <p:nvSpPr>
          <p:cNvPr id="297" name="Google Shape;257;g183da2ec2c1_0_286"/>
          <p:cNvSpPr/>
          <p:nvPr/>
        </p:nvSpPr>
        <p:spPr>
          <a:xfrm>
            <a:off x="3990960" y="327600"/>
            <a:ext cx="160956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Matching networks</a:t>
            </a:r>
            <a:endParaRPr b="0" lang="en-US" sz="1400" spc="-1" strike="noStrike">
              <a:latin typeface="Arial"/>
            </a:endParaRPr>
          </a:p>
        </p:txBody>
      </p:sp>
      <p:sp>
        <p:nvSpPr>
          <p:cNvPr id="298" name="Google Shape;258;g183da2ec2c1_0_286"/>
          <p:cNvSpPr/>
          <p:nvPr/>
        </p:nvSpPr>
        <p:spPr>
          <a:xfrm>
            <a:off x="7419960" y="327600"/>
            <a:ext cx="188784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deep kernel learning</a:t>
            </a:r>
            <a:endParaRPr b="0" lang="en-US" sz="1400" spc="-1" strike="noStrike">
              <a:latin typeface="Arial"/>
            </a:endParaRPr>
          </a:p>
        </p:txBody>
      </p:sp>
      <p:sp>
        <p:nvSpPr>
          <p:cNvPr id="299" name="Google Shape;259;g183da2ec2c1_0_286"/>
          <p:cNvSpPr/>
          <p:nvPr/>
        </p:nvSpPr>
        <p:spPr>
          <a:xfrm>
            <a:off x="627480" y="1281960"/>
            <a:ext cx="1104480" cy="615240"/>
          </a:xfrm>
          <a:prstGeom prst="cloud">
            <a:avLst/>
          </a:prstGeom>
          <a:noFill/>
          <a:ln w="9525">
            <a:solidFill>
              <a:srgbClr val="1f497d"/>
            </a:solidFill>
            <a:round/>
          </a:ln>
        </p:spPr>
        <p:style>
          <a:lnRef idx="0"/>
          <a:fillRef idx="0"/>
          <a:effectRef idx="0"/>
          <a:fontRef idx="minor"/>
        </p:style>
      </p:sp>
      <p:sp>
        <p:nvSpPr>
          <p:cNvPr id="300" name="Google Shape;260;g183da2ec2c1_0_286"/>
          <p:cNvSpPr/>
          <p:nvPr/>
        </p:nvSpPr>
        <p:spPr>
          <a:xfrm>
            <a:off x="2432880" y="1281960"/>
            <a:ext cx="1609560" cy="615240"/>
          </a:xfrm>
          <a:prstGeom prst="cloud">
            <a:avLst/>
          </a:prstGeom>
          <a:noFill/>
          <a:ln w="9525">
            <a:solidFill>
              <a:srgbClr val="1f497d"/>
            </a:solidFill>
            <a:round/>
          </a:ln>
        </p:spPr>
        <p:style>
          <a:lnRef idx="0"/>
          <a:fillRef idx="0"/>
          <a:effectRef idx="0"/>
          <a:fontRef idx="minor"/>
        </p:style>
      </p:sp>
      <p:sp>
        <p:nvSpPr>
          <p:cNvPr id="301" name="Google Shape;261;g183da2ec2c1_0_286"/>
          <p:cNvSpPr/>
          <p:nvPr/>
        </p:nvSpPr>
        <p:spPr>
          <a:xfrm>
            <a:off x="3947400" y="174960"/>
            <a:ext cx="1696320" cy="615240"/>
          </a:xfrm>
          <a:prstGeom prst="cloud">
            <a:avLst/>
          </a:prstGeom>
          <a:noFill/>
          <a:ln w="9525">
            <a:solidFill>
              <a:srgbClr val="1f497d"/>
            </a:solidFill>
            <a:round/>
          </a:ln>
        </p:spPr>
        <p:style>
          <a:lnRef idx="0"/>
          <a:fillRef idx="0"/>
          <a:effectRef idx="0"/>
          <a:fontRef idx="minor"/>
        </p:style>
      </p:sp>
      <p:sp>
        <p:nvSpPr>
          <p:cNvPr id="302" name="Google Shape;262;g183da2ec2c1_0_286"/>
          <p:cNvSpPr/>
          <p:nvPr/>
        </p:nvSpPr>
        <p:spPr>
          <a:xfrm>
            <a:off x="7419960" y="219600"/>
            <a:ext cx="1696320" cy="615240"/>
          </a:xfrm>
          <a:prstGeom prst="cloud">
            <a:avLst/>
          </a:prstGeom>
          <a:noFill/>
          <a:ln w="9525">
            <a:solidFill>
              <a:srgbClr val="1f497d"/>
            </a:solidFill>
            <a:round/>
          </a:ln>
        </p:spPr>
        <p:style>
          <a:lnRef idx="0"/>
          <a:fillRef idx="0"/>
          <a:effectRef idx="0"/>
          <a:fontRef idx="minor"/>
        </p:style>
      </p:sp>
      <p:sp>
        <p:nvSpPr>
          <p:cNvPr id="303" name="Google Shape;263;g183da2ec2c1_0_286"/>
          <p:cNvSpPr/>
          <p:nvPr/>
        </p:nvSpPr>
        <p:spPr>
          <a:xfrm rot="10800000">
            <a:off x="9884520" y="914040"/>
            <a:ext cx="1390320" cy="889920"/>
          </a:xfrm>
          <a:prstGeom prst="cloud">
            <a:avLst/>
          </a:prstGeom>
          <a:noFill/>
          <a:ln w="9525">
            <a:solidFill>
              <a:srgbClr val="1f497d"/>
            </a:solidFill>
            <a:round/>
          </a:ln>
        </p:spPr>
        <p:style>
          <a:lnRef idx="0"/>
          <a:fillRef idx="0"/>
          <a:effectRef idx="0"/>
          <a:fontRef idx="minor"/>
        </p:style>
      </p:sp>
      <p:sp>
        <p:nvSpPr>
          <p:cNvPr id="304" name="Google Shape;264;g183da2ec2c1_0_286"/>
          <p:cNvSpPr/>
          <p:nvPr/>
        </p:nvSpPr>
        <p:spPr>
          <a:xfrm>
            <a:off x="8132040" y="1239120"/>
            <a:ext cx="409752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DGP</a:t>
            </a:r>
            <a:endParaRPr b="0" lang="en-US" sz="1400" spc="-1" strike="noStrike">
              <a:latin typeface="Arial"/>
            </a:endParaRPr>
          </a:p>
        </p:txBody>
      </p:sp>
      <p:sp>
        <p:nvSpPr>
          <p:cNvPr id="305" name="Google Shape;265;g183da2ec2c1_0_286"/>
          <p:cNvSpPr/>
          <p:nvPr/>
        </p:nvSpPr>
        <p:spPr>
          <a:xfrm>
            <a:off x="7811640" y="1175040"/>
            <a:ext cx="1104480" cy="615240"/>
          </a:xfrm>
          <a:prstGeom prst="cloud">
            <a:avLst/>
          </a:prstGeom>
          <a:noFill/>
          <a:ln w="9525">
            <a:solidFill>
              <a:srgbClr val="1f497d"/>
            </a:solidFill>
            <a:round/>
          </a:ln>
        </p:spPr>
        <p:style>
          <a:lnRef idx="0"/>
          <a:fillRef idx="0"/>
          <a:effectRef idx="0"/>
          <a:fontRef idx="minor"/>
        </p:style>
      </p:sp>
      <p:pic>
        <p:nvPicPr>
          <p:cNvPr id="306" name="Google Shape;266;g183da2ec2c1_0_286" descr=""/>
          <p:cNvPicPr/>
          <p:nvPr/>
        </p:nvPicPr>
        <p:blipFill>
          <a:blip r:embed="rId1"/>
          <a:stretch/>
        </p:blipFill>
        <p:spPr>
          <a:xfrm>
            <a:off x="235800" y="2316600"/>
            <a:ext cx="4057200" cy="4269960"/>
          </a:xfrm>
          <a:prstGeom prst="rect">
            <a:avLst/>
          </a:prstGeom>
          <a:ln w="0">
            <a:noFill/>
          </a:ln>
        </p:spPr>
      </p:pic>
      <p:sp>
        <p:nvSpPr>
          <p:cNvPr id="307" name="Google Shape;267;g183da2ec2c1_0_286"/>
          <p:cNvSpPr/>
          <p:nvPr/>
        </p:nvSpPr>
        <p:spPr>
          <a:xfrm>
            <a:off x="121680" y="2194560"/>
            <a:ext cx="4286160" cy="4514400"/>
          </a:xfrm>
          <a:prstGeom prst="rect">
            <a:avLst/>
          </a:prstGeom>
          <a:solidFill>
            <a:srgbClr val="dbff00">
              <a:alpha val="22000"/>
            </a:srgbClr>
          </a:solidFill>
          <a:ln w="38100">
            <a:solidFill>
              <a:srgbClr val="6aa84f"/>
            </a:solidFill>
            <a:round/>
          </a:ln>
        </p:spPr>
        <p:style>
          <a:lnRef idx="0"/>
          <a:fillRef idx="0"/>
          <a:effectRef idx="0"/>
          <a:fontRef idx="minor"/>
        </p:style>
      </p:sp>
      <p:sp>
        <p:nvSpPr>
          <p:cNvPr id="308" name="Google Shape;268;g183da2ec2c1_0_286"/>
          <p:cNvSpPr/>
          <p:nvPr/>
        </p:nvSpPr>
        <p:spPr>
          <a:xfrm>
            <a:off x="4407840" y="6457680"/>
            <a:ext cx="160956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Dubois et al 2020</a:t>
            </a:r>
            <a:endParaRPr b="0" lang="en-US" sz="1400" spc="-1" strike="noStrike">
              <a:latin typeface="Arial"/>
            </a:endParaRPr>
          </a:p>
        </p:txBody>
      </p:sp>
      <p:sp>
        <p:nvSpPr>
          <p:cNvPr id="309" name="Google Shape;269;g183da2ec2c1_0_286"/>
          <p:cNvSpPr/>
          <p:nvPr/>
        </p:nvSpPr>
        <p:spPr>
          <a:xfrm>
            <a:off x="5403240" y="3290400"/>
            <a:ext cx="6660000" cy="38689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2400" spc="-1" strike="noStrike">
                <a:solidFill>
                  <a:srgbClr val="000000"/>
                </a:solidFill>
                <a:latin typeface="Calibri"/>
                <a:ea typeface="Calibri"/>
              </a:rPr>
              <a:t>1.NPs </a:t>
            </a:r>
            <a:r>
              <a:rPr b="0" lang="en-US" sz="2400" spc="-1" strike="noStrike">
                <a:solidFill>
                  <a:srgbClr val="000000"/>
                </a:solidFill>
                <a:latin typeface="Calibri"/>
                <a:ea typeface="Calibri"/>
              </a:rPr>
              <a:t>    </a:t>
            </a:r>
            <a:r>
              <a:rPr b="0" lang="en-US" sz="1400" spc="-1" strike="noStrike">
                <a:solidFill>
                  <a:srgbClr val="000000"/>
                </a:solidFill>
                <a:latin typeface="Calibri"/>
                <a:ea typeface="Calibri"/>
              </a:rPr>
              <a:t>                                                                                        </a:t>
            </a:r>
            <a:r>
              <a:rPr b="1" lang="en-US" sz="2400" spc="-1" strike="noStrike">
                <a:solidFill>
                  <a:srgbClr val="000000"/>
                </a:solidFill>
                <a:latin typeface="Calibri"/>
                <a:ea typeface="Calibri"/>
              </a:rPr>
              <a:t>𝑅,</a:t>
            </a:r>
            <a:r>
              <a:rPr b="0" lang="en-US" sz="1400" spc="-1" strike="noStrike">
                <a:solidFill>
                  <a:srgbClr val="000000"/>
                </a:solidFill>
                <a:latin typeface="Calibri"/>
                <a:ea typeface="Calibri"/>
              </a:rPr>
              <a:t> </a:t>
            </a: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1" lang="en-US" sz="2400" spc="-1" strike="noStrike">
                <a:solidFill>
                  <a:srgbClr val="000000"/>
                </a:solidFill>
                <a:latin typeface="Calibri"/>
                <a:ea typeface="Calibri"/>
              </a:rPr>
              <a:t>2. the decoder, Dec𝜃, the map parametrizing the predictive distribution using the target input 𝑥(𝑡) and the encoding of  ……</a:t>
            </a:r>
            <a:endParaRPr b="0" lang="en-US" sz="2400" spc="-1" strike="noStrike">
              <a:latin typeface="Arial"/>
            </a:endParaRPr>
          </a:p>
        </p:txBody>
      </p:sp>
      <p:sp>
        <p:nvSpPr>
          <p:cNvPr id="310" name="Google Shape;270;g183da2ec2c1_0_286"/>
          <p:cNvSpPr/>
          <p:nvPr/>
        </p:nvSpPr>
        <p:spPr>
          <a:xfrm>
            <a:off x="5810400" y="2597040"/>
            <a:ext cx="6993360" cy="4258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600" spc="-1" strike="noStrike">
                <a:solidFill>
                  <a:srgbClr val="000000"/>
                </a:solidFill>
                <a:latin typeface="Calibri"/>
                <a:ea typeface="Calibri"/>
              </a:rPr>
              <a:t>GENERAL SCHEME OF NEURAL PROCESS FAMILIES</a:t>
            </a:r>
            <a:endParaRPr b="0" lang="en-US" sz="1600" spc="-1" strike="noStrike">
              <a:latin typeface="Arial"/>
            </a:endParaRPr>
          </a:p>
        </p:txBody>
      </p:sp>
      <p:sp>
        <p:nvSpPr>
          <p:cNvPr id="311" name="Google Shape;271;g183da2ec2c1_0_286"/>
          <p:cNvSpPr/>
          <p:nvPr/>
        </p:nvSpPr>
        <p:spPr>
          <a:xfrm>
            <a:off x="6303600" y="3600360"/>
            <a:ext cx="3494880" cy="8280"/>
          </a:xfrm>
          <a:custGeom>
            <a:avLst/>
            <a:gdLst/>
            <a:ahLst/>
            <a:rect l="l" t="t" r="r" b="b"/>
            <a:pathLst>
              <a:path w="21600" h="21600">
                <a:moveTo>
                  <a:pt x="0" y="0"/>
                </a:moveTo>
                <a:lnTo>
                  <a:pt x="21600" y="21600"/>
                </a:lnTo>
              </a:path>
            </a:pathLst>
          </a:custGeom>
          <a:noFill/>
          <a:ln w="9525">
            <a:solidFill>
              <a:srgbClr val="1f497d"/>
            </a:solidFill>
            <a:round/>
            <a:tailEnd len="med" type="triangle" w="med"/>
          </a:ln>
        </p:spPr>
        <p:style>
          <a:lnRef idx="0"/>
          <a:fillRef idx="0"/>
          <a:effectRef idx="0"/>
          <a:fontRef idx="minor"/>
        </p:style>
      </p:sp>
      <p:pic>
        <p:nvPicPr>
          <p:cNvPr id="312" name="Google Shape;272;g183da2ec2c1_0_286" descr=""/>
          <p:cNvPicPr/>
          <p:nvPr/>
        </p:nvPicPr>
        <p:blipFill>
          <a:blip r:embed="rId2"/>
          <a:stretch/>
        </p:blipFill>
        <p:spPr>
          <a:xfrm>
            <a:off x="6229440" y="3695040"/>
            <a:ext cx="3873240" cy="488160"/>
          </a:xfrm>
          <a:prstGeom prst="rect">
            <a:avLst/>
          </a:prstGeom>
          <a:ln w="0">
            <a:noFill/>
          </a:ln>
        </p:spPr>
      </p:pic>
      <p:sp>
        <p:nvSpPr>
          <p:cNvPr id="313" name="Google Shape;273;g183da2ec2c1_0_286"/>
          <p:cNvSpPr/>
          <p:nvPr/>
        </p:nvSpPr>
        <p:spPr>
          <a:xfrm flipH="1">
            <a:off x="7313040" y="4142520"/>
            <a:ext cx="304560" cy="561600"/>
          </a:xfrm>
          <a:custGeom>
            <a:avLst/>
            <a:gdLst/>
            <a:ahLst/>
            <a:rect l="l" t="t" r="r" b="b"/>
            <a:pathLst>
              <a:path w="21600" h="21600">
                <a:moveTo>
                  <a:pt x="0" y="0"/>
                </a:moveTo>
                <a:lnTo>
                  <a:pt x="21600" y="21600"/>
                </a:lnTo>
              </a:path>
            </a:pathLst>
          </a:custGeom>
          <a:noFill/>
          <a:ln w="9525">
            <a:solidFill>
              <a:srgbClr val="1f497d"/>
            </a:solidFill>
            <a:round/>
            <a:tailEnd len="med" type="triangle" w="med"/>
          </a:ln>
        </p:spPr>
        <p:style>
          <a:lnRef idx="0"/>
          <a:fillRef idx="0"/>
          <a:effectRef idx="0"/>
          <a:fontRef idx="minor"/>
        </p:style>
      </p:sp>
      <p:sp>
        <p:nvSpPr>
          <p:cNvPr id="314" name="Google Shape;274;g183da2ec2c1_0_286"/>
          <p:cNvSpPr/>
          <p:nvPr/>
        </p:nvSpPr>
        <p:spPr>
          <a:xfrm flipH="1">
            <a:off x="7350480" y="4152240"/>
            <a:ext cx="1294920" cy="561600"/>
          </a:xfrm>
          <a:custGeom>
            <a:avLst/>
            <a:gdLst/>
            <a:ahLst/>
            <a:rect l="l" t="t" r="r" b="b"/>
            <a:pathLst>
              <a:path w="21600" h="21600">
                <a:moveTo>
                  <a:pt x="0" y="0"/>
                </a:moveTo>
                <a:lnTo>
                  <a:pt x="21600" y="21600"/>
                </a:lnTo>
              </a:path>
            </a:pathLst>
          </a:custGeom>
          <a:noFill/>
          <a:ln w="9525">
            <a:solidFill>
              <a:srgbClr val="1f497d"/>
            </a:solidFill>
            <a:round/>
            <a:tailEnd len="med" type="triangle" w="med"/>
          </a:ln>
        </p:spPr>
        <p:style>
          <a:lnRef idx="0"/>
          <a:fillRef idx="0"/>
          <a:effectRef idx="0"/>
          <a:fontRef idx="minor"/>
        </p:style>
      </p:sp>
      <p:sp>
        <p:nvSpPr>
          <p:cNvPr id="315" name="Google Shape;275;g183da2ec2c1_0_286"/>
          <p:cNvSpPr/>
          <p:nvPr/>
        </p:nvSpPr>
        <p:spPr>
          <a:xfrm>
            <a:off x="6674760" y="4780800"/>
            <a:ext cx="129492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defined by NN</a:t>
            </a:r>
            <a:endParaRPr b="0" lang="en-US" sz="1400" spc="-1" strike="noStrike">
              <a:latin typeface="Arial"/>
            </a:endParaRPr>
          </a:p>
        </p:txBody>
      </p:sp>
      <p:sp>
        <p:nvSpPr>
          <p:cNvPr id="316" name="Google Shape;276;g183da2ec2c1_0_286"/>
          <p:cNvSpPr/>
          <p:nvPr/>
        </p:nvSpPr>
        <p:spPr>
          <a:xfrm flipH="1" rot="10800000">
            <a:off x="8570520" y="6124320"/>
            <a:ext cx="723600" cy="94680"/>
          </a:xfrm>
          <a:custGeom>
            <a:avLst/>
            <a:gdLst/>
            <a:ahLst/>
            <a:rect l="l" t="t" r="r" b="b"/>
            <a:pathLst>
              <a:path w="21600" h="21600">
                <a:moveTo>
                  <a:pt x="0" y="0"/>
                </a:moveTo>
                <a:lnTo>
                  <a:pt x="21600" y="21600"/>
                </a:lnTo>
              </a:path>
            </a:pathLst>
          </a:custGeom>
          <a:noFill/>
          <a:ln w="9525">
            <a:solidFill>
              <a:srgbClr val="1f497d"/>
            </a:solidFill>
            <a:round/>
            <a:tailEnd len="med" type="triangle" w="med"/>
          </a:ln>
        </p:spPr>
        <p:style>
          <a:lnRef idx="0"/>
          <a:fillRef idx="0"/>
          <a:effectRef idx="0"/>
          <a:fontRef idx="minor"/>
        </p:style>
      </p:sp>
      <p:sp>
        <p:nvSpPr>
          <p:cNvPr id="317" name="Google Shape;277;g183da2ec2c1_0_286"/>
          <p:cNvSpPr/>
          <p:nvPr/>
        </p:nvSpPr>
        <p:spPr>
          <a:xfrm>
            <a:off x="9465480" y="6066720"/>
            <a:ext cx="2745360" cy="103500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ff0000"/>
                </a:solidFill>
                <a:latin typeface="Calibri"/>
                <a:ea typeface="Calibri"/>
              </a:rPr>
              <a:t>different sets for encoding define different members  of Neural Processes Family</a:t>
            </a:r>
            <a:endParaRPr b="0" lang="en-US" sz="1400" spc="-1" strike="noStrike">
              <a:latin typeface="Arial"/>
            </a:endParaRPr>
          </a:p>
        </p:txBody>
      </p:sp>
      <p:sp>
        <p:nvSpPr>
          <p:cNvPr id="318" name="Google Shape;278;g183da2ec2c1_0_286"/>
          <p:cNvSpPr/>
          <p:nvPr/>
        </p:nvSpPr>
        <p:spPr>
          <a:xfrm>
            <a:off x="4563720" y="2287080"/>
            <a:ext cx="3873240" cy="399960"/>
          </a:xfrm>
          <a:prstGeom prst="rect">
            <a:avLst/>
          </a:prstGeom>
          <a:noFill/>
          <a:ln w="0">
            <a:noFill/>
          </a:ln>
        </p:spPr>
        <p:style>
          <a:lnRef idx="0"/>
          <a:fillRef idx="0"/>
          <a:effectRef idx="0"/>
          <a:fontRef idx="minor"/>
        </p:style>
      </p:sp>
      <p:sp>
        <p:nvSpPr>
          <p:cNvPr id="319" name="Google Shape;279;g183da2ec2c1_0_286"/>
          <p:cNvSpPr/>
          <p:nvPr/>
        </p:nvSpPr>
        <p:spPr>
          <a:xfrm>
            <a:off x="627480" y="1951920"/>
            <a:ext cx="10660320" cy="280800"/>
          </a:xfrm>
          <a:prstGeom prst="rect">
            <a:avLst/>
          </a:prstGeom>
          <a:solidFill>
            <a:srgbClr val="00ff00">
              <a:alpha val="15000"/>
            </a:srgbClr>
          </a:solidFill>
          <a:ln w="9525">
            <a:solidFill>
              <a:srgbClr val="1f497d"/>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Google Shape;285;g284f1e95047_0_6"/>
          <p:cNvSpPr/>
          <p:nvPr/>
        </p:nvSpPr>
        <p:spPr>
          <a:xfrm>
            <a:off x="4238640" y="637560"/>
            <a:ext cx="1609560" cy="13705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300" spc="-1" strike="noStrike">
                <a:solidFill>
                  <a:srgbClr val="000000"/>
                </a:solidFill>
                <a:latin typeface="Calibri"/>
                <a:ea typeface="Calibri"/>
              </a:rPr>
              <a:t>neural networks whose weights are sampled using a GPs (Wilson et al., 2011)</a:t>
            </a:r>
            <a:endParaRPr b="0" lang="en-US" sz="1300" spc="-1" strike="noStrike">
              <a:latin typeface="Arial"/>
            </a:endParaRPr>
          </a:p>
        </p:txBody>
      </p:sp>
      <p:sp>
        <p:nvSpPr>
          <p:cNvPr id="321" name="Google Shape;286;g284f1e95047_0_6"/>
          <p:cNvSpPr/>
          <p:nvPr/>
        </p:nvSpPr>
        <p:spPr>
          <a:xfrm>
            <a:off x="3962520" y="637560"/>
            <a:ext cx="1887840" cy="1146240"/>
          </a:xfrm>
          <a:prstGeom prst="cloud">
            <a:avLst/>
          </a:prstGeom>
          <a:noFill/>
          <a:ln w="9525">
            <a:solidFill>
              <a:srgbClr val="1f497d"/>
            </a:solidFill>
            <a:round/>
          </a:ln>
        </p:spPr>
        <p:style>
          <a:lnRef idx="0"/>
          <a:fillRef idx="0"/>
          <a:effectRef idx="0"/>
          <a:fontRef idx="minor"/>
        </p:style>
      </p:sp>
      <p:sp>
        <p:nvSpPr>
          <p:cNvPr id="322" name="Google Shape;287;g284f1e95047_0_6"/>
          <p:cNvSpPr/>
          <p:nvPr/>
        </p:nvSpPr>
        <p:spPr>
          <a:xfrm>
            <a:off x="5713560" y="333720"/>
            <a:ext cx="1999080" cy="1469520"/>
          </a:xfrm>
          <a:prstGeom prst="cloud">
            <a:avLst/>
          </a:prstGeom>
          <a:noFill/>
          <a:ln w="9525">
            <a:solidFill>
              <a:srgbClr val="1f497d"/>
            </a:solidFill>
            <a:round/>
          </a:ln>
        </p:spPr>
        <p:style>
          <a:lnRef idx="0"/>
          <a:fillRef idx="0"/>
          <a:effectRef idx="0"/>
          <a:fontRef idx="minor"/>
        </p:style>
      </p:sp>
      <p:sp>
        <p:nvSpPr>
          <p:cNvPr id="323" name="Google Shape;288;g284f1e95047_0_6"/>
          <p:cNvSpPr/>
          <p:nvPr/>
        </p:nvSpPr>
        <p:spPr>
          <a:xfrm>
            <a:off x="5550840" y="1934280"/>
            <a:ext cx="1044396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cc0000"/>
                </a:solidFill>
                <a:latin typeface="Calibri"/>
                <a:ea typeface="Calibri"/>
              </a:rPr>
              <a:t>ALGORITHM  SPECTRUM</a:t>
            </a:r>
            <a:endParaRPr b="0" lang="en-US" sz="1400" spc="-1" strike="noStrike">
              <a:latin typeface="Arial"/>
            </a:endParaRPr>
          </a:p>
        </p:txBody>
      </p:sp>
      <p:sp>
        <p:nvSpPr>
          <p:cNvPr id="324" name="Google Shape;289;g284f1e95047_0_6"/>
          <p:cNvSpPr/>
          <p:nvPr/>
        </p:nvSpPr>
        <p:spPr>
          <a:xfrm>
            <a:off x="423000" y="110520"/>
            <a:ext cx="11092320" cy="56340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2500" spc="-1" strike="noStrike">
                <a:solidFill>
                  <a:srgbClr val="1872ad"/>
                </a:solidFill>
                <a:latin typeface="Calibri"/>
                <a:ea typeface="Calibri"/>
              </a:rPr>
              <a:t>NEURAL PROCESSES </a:t>
            </a:r>
            <a:endParaRPr b="0" lang="en-US" sz="2500" spc="-1" strike="noStrike">
              <a:latin typeface="Arial"/>
            </a:endParaRPr>
          </a:p>
        </p:txBody>
      </p:sp>
      <p:sp>
        <p:nvSpPr>
          <p:cNvPr id="325" name="Google Shape;290;g284f1e95047_0_6"/>
          <p:cNvSpPr/>
          <p:nvPr/>
        </p:nvSpPr>
        <p:spPr>
          <a:xfrm>
            <a:off x="914040" y="1315440"/>
            <a:ext cx="531000" cy="399960"/>
          </a:xfrm>
          <a:prstGeom prst="rect">
            <a:avLst/>
          </a:prstGeom>
          <a:noFill/>
          <a:ln w="0">
            <a:noFill/>
          </a:ln>
        </p:spPr>
        <p:style>
          <a:lnRef idx="0"/>
          <a:fillRef idx="0"/>
          <a:effectRef idx="0"/>
          <a:fontRef idx="minor"/>
        </p:style>
      </p:sp>
      <p:sp>
        <p:nvSpPr>
          <p:cNvPr id="326" name="Google Shape;291;g284f1e95047_0_6"/>
          <p:cNvSpPr/>
          <p:nvPr/>
        </p:nvSpPr>
        <p:spPr>
          <a:xfrm>
            <a:off x="712080" y="1191960"/>
            <a:ext cx="1159920" cy="8218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NEURAL NETWORKS</a:t>
            </a:r>
            <a:endParaRPr b="0" lang="en-US" sz="1400" spc="-1" strike="noStrike">
              <a:latin typeface="Arial"/>
            </a:endParaRPr>
          </a:p>
        </p:txBody>
      </p:sp>
      <p:sp>
        <p:nvSpPr>
          <p:cNvPr id="327" name="Google Shape;292;g284f1e95047_0_6"/>
          <p:cNvSpPr/>
          <p:nvPr/>
        </p:nvSpPr>
        <p:spPr>
          <a:xfrm>
            <a:off x="9968040" y="1084320"/>
            <a:ext cx="160956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GAUSSIAN</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ea typeface="Calibri"/>
              </a:rPr>
              <a:t> </a:t>
            </a:r>
            <a:r>
              <a:rPr b="0" lang="en-US" sz="1400" spc="-1" strike="noStrike">
                <a:solidFill>
                  <a:srgbClr val="000000"/>
                </a:solidFill>
                <a:latin typeface="Calibri"/>
                <a:ea typeface="Calibri"/>
              </a:rPr>
              <a:t>PROCESSES</a:t>
            </a:r>
            <a:endParaRPr b="0" lang="en-US" sz="1400" spc="-1" strike="noStrike">
              <a:latin typeface="Arial"/>
            </a:endParaRPr>
          </a:p>
        </p:txBody>
      </p:sp>
      <p:sp>
        <p:nvSpPr>
          <p:cNvPr id="328" name="Google Shape;293;g284f1e95047_0_6"/>
          <p:cNvSpPr/>
          <p:nvPr/>
        </p:nvSpPr>
        <p:spPr>
          <a:xfrm>
            <a:off x="2426760" y="1353600"/>
            <a:ext cx="181152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NEURAL PROCESSES</a:t>
            </a:r>
            <a:endParaRPr b="0" lang="en-US" sz="1400" spc="-1" strike="noStrike">
              <a:latin typeface="Arial"/>
            </a:endParaRPr>
          </a:p>
        </p:txBody>
      </p:sp>
      <p:sp>
        <p:nvSpPr>
          <p:cNvPr id="329" name="Google Shape;294;g284f1e95047_0_6"/>
          <p:cNvSpPr/>
          <p:nvPr/>
        </p:nvSpPr>
        <p:spPr>
          <a:xfrm>
            <a:off x="5810400" y="491400"/>
            <a:ext cx="1811520" cy="9745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300" spc="-1" strike="noStrike">
                <a:solidFill>
                  <a:srgbClr val="000000"/>
                </a:solidFill>
                <a:latin typeface="Arial"/>
                <a:ea typeface="Arial"/>
              </a:rPr>
              <a:t>networks where each unit represents a different kernel (Sun et al., 2018).</a:t>
            </a:r>
            <a:endParaRPr b="0" lang="en-US" sz="1300" spc="-1" strike="noStrike">
              <a:latin typeface="Arial"/>
            </a:endParaRPr>
          </a:p>
        </p:txBody>
      </p:sp>
      <p:sp>
        <p:nvSpPr>
          <p:cNvPr id="330" name="Google Shape;295;g284f1e95047_0_6"/>
          <p:cNvSpPr/>
          <p:nvPr/>
        </p:nvSpPr>
        <p:spPr>
          <a:xfrm>
            <a:off x="3990960" y="327600"/>
            <a:ext cx="160956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Matching networks</a:t>
            </a:r>
            <a:endParaRPr b="0" lang="en-US" sz="1400" spc="-1" strike="noStrike">
              <a:latin typeface="Arial"/>
            </a:endParaRPr>
          </a:p>
        </p:txBody>
      </p:sp>
      <p:sp>
        <p:nvSpPr>
          <p:cNvPr id="331" name="Google Shape;296;g284f1e95047_0_6"/>
          <p:cNvSpPr/>
          <p:nvPr/>
        </p:nvSpPr>
        <p:spPr>
          <a:xfrm>
            <a:off x="7419960" y="327600"/>
            <a:ext cx="188784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deep kernel learning</a:t>
            </a:r>
            <a:endParaRPr b="0" lang="en-US" sz="1400" spc="-1" strike="noStrike">
              <a:latin typeface="Arial"/>
            </a:endParaRPr>
          </a:p>
        </p:txBody>
      </p:sp>
      <p:sp>
        <p:nvSpPr>
          <p:cNvPr id="332" name="Google Shape;297;g284f1e95047_0_6"/>
          <p:cNvSpPr/>
          <p:nvPr/>
        </p:nvSpPr>
        <p:spPr>
          <a:xfrm>
            <a:off x="627480" y="1281960"/>
            <a:ext cx="1104480" cy="615240"/>
          </a:xfrm>
          <a:prstGeom prst="cloud">
            <a:avLst/>
          </a:prstGeom>
          <a:noFill/>
          <a:ln w="9525">
            <a:solidFill>
              <a:srgbClr val="1f497d"/>
            </a:solidFill>
            <a:round/>
          </a:ln>
        </p:spPr>
        <p:style>
          <a:lnRef idx="0"/>
          <a:fillRef idx="0"/>
          <a:effectRef idx="0"/>
          <a:fontRef idx="minor"/>
        </p:style>
      </p:sp>
      <p:sp>
        <p:nvSpPr>
          <p:cNvPr id="333" name="Google Shape;298;g284f1e95047_0_6"/>
          <p:cNvSpPr/>
          <p:nvPr/>
        </p:nvSpPr>
        <p:spPr>
          <a:xfrm>
            <a:off x="2432880" y="1281960"/>
            <a:ext cx="1609560" cy="615240"/>
          </a:xfrm>
          <a:prstGeom prst="cloud">
            <a:avLst/>
          </a:prstGeom>
          <a:noFill/>
          <a:ln w="9525">
            <a:solidFill>
              <a:srgbClr val="1f497d"/>
            </a:solidFill>
            <a:round/>
          </a:ln>
        </p:spPr>
        <p:style>
          <a:lnRef idx="0"/>
          <a:fillRef idx="0"/>
          <a:effectRef idx="0"/>
          <a:fontRef idx="minor"/>
        </p:style>
      </p:sp>
      <p:sp>
        <p:nvSpPr>
          <p:cNvPr id="334" name="Google Shape;299;g284f1e95047_0_6"/>
          <p:cNvSpPr/>
          <p:nvPr/>
        </p:nvSpPr>
        <p:spPr>
          <a:xfrm>
            <a:off x="3947400" y="174960"/>
            <a:ext cx="1696320" cy="615240"/>
          </a:xfrm>
          <a:prstGeom prst="cloud">
            <a:avLst/>
          </a:prstGeom>
          <a:noFill/>
          <a:ln w="9525">
            <a:solidFill>
              <a:srgbClr val="1f497d"/>
            </a:solidFill>
            <a:round/>
          </a:ln>
        </p:spPr>
        <p:style>
          <a:lnRef idx="0"/>
          <a:fillRef idx="0"/>
          <a:effectRef idx="0"/>
          <a:fontRef idx="minor"/>
        </p:style>
      </p:sp>
      <p:sp>
        <p:nvSpPr>
          <p:cNvPr id="335" name="Google Shape;300;g284f1e95047_0_6"/>
          <p:cNvSpPr/>
          <p:nvPr/>
        </p:nvSpPr>
        <p:spPr>
          <a:xfrm>
            <a:off x="7419960" y="219600"/>
            <a:ext cx="1696320" cy="615240"/>
          </a:xfrm>
          <a:prstGeom prst="cloud">
            <a:avLst/>
          </a:prstGeom>
          <a:noFill/>
          <a:ln w="9525">
            <a:solidFill>
              <a:srgbClr val="1f497d"/>
            </a:solidFill>
            <a:round/>
          </a:ln>
        </p:spPr>
        <p:style>
          <a:lnRef idx="0"/>
          <a:fillRef idx="0"/>
          <a:effectRef idx="0"/>
          <a:fontRef idx="minor"/>
        </p:style>
      </p:sp>
      <p:sp>
        <p:nvSpPr>
          <p:cNvPr id="336" name="Google Shape;301;g284f1e95047_0_6"/>
          <p:cNvSpPr/>
          <p:nvPr/>
        </p:nvSpPr>
        <p:spPr>
          <a:xfrm rot="10800000">
            <a:off x="9884520" y="914040"/>
            <a:ext cx="1390320" cy="889920"/>
          </a:xfrm>
          <a:prstGeom prst="cloud">
            <a:avLst/>
          </a:prstGeom>
          <a:noFill/>
          <a:ln w="9525">
            <a:solidFill>
              <a:srgbClr val="1f497d"/>
            </a:solidFill>
            <a:round/>
          </a:ln>
        </p:spPr>
        <p:style>
          <a:lnRef idx="0"/>
          <a:fillRef idx="0"/>
          <a:effectRef idx="0"/>
          <a:fontRef idx="minor"/>
        </p:style>
      </p:sp>
      <p:sp>
        <p:nvSpPr>
          <p:cNvPr id="337" name="Google Shape;302;g284f1e95047_0_6"/>
          <p:cNvSpPr/>
          <p:nvPr/>
        </p:nvSpPr>
        <p:spPr>
          <a:xfrm>
            <a:off x="8132040" y="1239120"/>
            <a:ext cx="409752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DGP</a:t>
            </a:r>
            <a:endParaRPr b="0" lang="en-US" sz="1400" spc="-1" strike="noStrike">
              <a:latin typeface="Arial"/>
            </a:endParaRPr>
          </a:p>
        </p:txBody>
      </p:sp>
      <p:sp>
        <p:nvSpPr>
          <p:cNvPr id="338" name="Google Shape;303;g284f1e95047_0_6"/>
          <p:cNvSpPr/>
          <p:nvPr/>
        </p:nvSpPr>
        <p:spPr>
          <a:xfrm>
            <a:off x="7811640" y="1175040"/>
            <a:ext cx="1104480" cy="615240"/>
          </a:xfrm>
          <a:prstGeom prst="cloud">
            <a:avLst/>
          </a:prstGeom>
          <a:noFill/>
          <a:ln w="9525">
            <a:solidFill>
              <a:srgbClr val="1f497d"/>
            </a:solidFill>
            <a:round/>
          </a:ln>
        </p:spPr>
        <p:style>
          <a:lnRef idx="0"/>
          <a:fillRef idx="0"/>
          <a:effectRef idx="0"/>
          <a:fontRef idx="minor"/>
        </p:style>
      </p:sp>
      <p:pic>
        <p:nvPicPr>
          <p:cNvPr id="339" name="Google Shape;304;g284f1e95047_0_6" descr=""/>
          <p:cNvPicPr/>
          <p:nvPr/>
        </p:nvPicPr>
        <p:blipFill>
          <a:blip r:embed="rId1"/>
          <a:stretch/>
        </p:blipFill>
        <p:spPr>
          <a:xfrm>
            <a:off x="235800" y="2316600"/>
            <a:ext cx="4057200" cy="4269960"/>
          </a:xfrm>
          <a:prstGeom prst="rect">
            <a:avLst/>
          </a:prstGeom>
          <a:ln w="0">
            <a:noFill/>
          </a:ln>
        </p:spPr>
      </p:pic>
      <p:sp>
        <p:nvSpPr>
          <p:cNvPr id="340" name="Google Shape;305;g284f1e95047_0_6"/>
          <p:cNvSpPr/>
          <p:nvPr/>
        </p:nvSpPr>
        <p:spPr>
          <a:xfrm>
            <a:off x="121680" y="2194560"/>
            <a:ext cx="4286160" cy="4514400"/>
          </a:xfrm>
          <a:prstGeom prst="rect">
            <a:avLst/>
          </a:prstGeom>
          <a:solidFill>
            <a:srgbClr val="dbff00">
              <a:alpha val="22000"/>
            </a:srgbClr>
          </a:solidFill>
          <a:ln w="38100">
            <a:solidFill>
              <a:srgbClr val="6aa84f"/>
            </a:solidFill>
            <a:round/>
          </a:ln>
        </p:spPr>
        <p:style>
          <a:lnRef idx="0"/>
          <a:fillRef idx="0"/>
          <a:effectRef idx="0"/>
          <a:fontRef idx="minor"/>
        </p:style>
      </p:sp>
      <p:sp>
        <p:nvSpPr>
          <p:cNvPr id="341" name="Google Shape;306;g284f1e95047_0_6"/>
          <p:cNvSpPr/>
          <p:nvPr/>
        </p:nvSpPr>
        <p:spPr>
          <a:xfrm>
            <a:off x="4407840" y="6457680"/>
            <a:ext cx="160956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Dubois et al 2020</a:t>
            </a:r>
            <a:endParaRPr b="0" lang="en-US" sz="1400" spc="-1" strike="noStrike">
              <a:latin typeface="Arial"/>
            </a:endParaRPr>
          </a:p>
        </p:txBody>
      </p:sp>
      <p:sp>
        <p:nvSpPr>
          <p:cNvPr id="342" name="Google Shape;307;g284f1e95047_0_6"/>
          <p:cNvSpPr/>
          <p:nvPr/>
        </p:nvSpPr>
        <p:spPr>
          <a:xfrm>
            <a:off x="5403240" y="3290400"/>
            <a:ext cx="6660000" cy="38689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2400" spc="-1" strike="noStrike">
                <a:solidFill>
                  <a:srgbClr val="000000"/>
                </a:solidFill>
                <a:latin typeface="Calibri"/>
                <a:ea typeface="Calibri"/>
              </a:rPr>
              <a:t>1.NPs </a:t>
            </a:r>
            <a:r>
              <a:rPr b="0" lang="en-US" sz="2400" spc="-1" strike="noStrike">
                <a:solidFill>
                  <a:srgbClr val="000000"/>
                </a:solidFill>
                <a:latin typeface="Calibri"/>
                <a:ea typeface="Calibri"/>
              </a:rPr>
              <a:t>    </a:t>
            </a:r>
            <a:r>
              <a:rPr b="0" lang="en-US" sz="1400" spc="-1" strike="noStrike">
                <a:solidFill>
                  <a:srgbClr val="000000"/>
                </a:solidFill>
                <a:latin typeface="Calibri"/>
                <a:ea typeface="Calibri"/>
              </a:rPr>
              <a:t>                                                                                        </a:t>
            </a:r>
            <a:r>
              <a:rPr b="1" lang="en-US" sz="2400" spc="-1" strike="noStrike">
                <a:solidFill>
                  <a:srgbClr val="000000"/>
                </a:solidFill>
                <a:latin typeface="Calibri"/>
                <a:ea typeface="Calibri"/>
              </a:rPr>
              <a:t>𝑅,</a:t>
            </a:r>
            <a:r>
              <a:rPr b="0" lang="en-US" sz="1400" spc="-1" strike="noStrike">
                <a:solidFill>
                  <a:srgbClr val="000000"/>
                </a:solidFill>
                <a:latin typeface="Calibri"/>
                <a:ea typeface="Calibri"/>
              </a:rPr>
              <a:t> </a:t>
            </a: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1" lang="en-US" sz="2400" spc="-1" strike="noStrike">
                <a:solidFill>
                  <a:srgbClr val="000000"/>
                </a:solidFill>
                <a:latin typeface="Calibri"/>
                <a:ea typeface="Calibri"/>
              </a:rPr>
              <a:t>2. the decoder, Dec𝜃, the map parametrizing the predictive distribution using the target input 𝑥(𝑡) and the encoding of  ……</a:t>
            </a:r>
            <a:endParaRPr b="0" lang="en-US" sz="2400" spc="-1" strike="noStrike">
              <a:latin typeface="Arial"/>
            </a:endParaRPr>
          </a:p>
        </p:txBody>
      </p:sp>
      <p:sp>
        <p:nvSpPr>
          <p:cNvPr id="343" name="Google Shape;308;g284f1e95047_0_6"/>
          <p:cNvSpPr/>
          <p:nvPr/>
        </p:nvSpPr>
        <p:spPr>
          <a:xfrm>
            <a:off x="5810400" y="2597040"/>
            <a:ext cx="6993360" cy="4258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600" spc="-1" strike="noStrike">
                <a:solidFill>
                  <a:srgbClr val="000000"/>
                </a:solidFill>
                <a:latin typeface="Calibri"/>
                <a:ea typeface="Calibri"/>
              </a:rPr>
              <a:t>GENERAL SCHEME OF NEURAL PROCESS FAMILIES</a:t>
            </a:r>
            <a:endParaRPr b="0" lang="en-US" sz="1600" spc="-1" strike="noStrike">
              <a:latin typeface="Arial"/>
            </a:endParaRPr>
          </a:p>
        </p:txBody>
      </p:sp>
      <p:sp>
        <p:nvSpPr>
          <p:cNvPr id="344" name="Google Shape;309;g284f1e95047_0_6"/>
          <p:cNvSpPr/>
          <p:nvPr/>
        </p:nvSpPr>
        <p:spPr>
          <a:xfrm>
            <a:off x="6303600" y="3600360"/>
            <a:ext cx="3494880" cy="8280"/>
          </a:xfrm>
          <a:custGeom>
            <a:avLst/>
            <a:gdLst/>
            <a:ahLst/>
            <a:rect l="l" t="t" r="r" b="b"/>
            <a:pathLst>
              <a:path w="21600" h="21600">
                <a:moveTo>
                  <a:pt x="0" y="0"/>
                </a:moveTo>
                <a:lnTo>
                  <a:pt x="21600" y="21600"/>
                </a:lnTo>
              </a:path>
            </a:pathLst>
          </a:custGeom>
          <a:noFill/>
          <a:ln w="9525">
            <a:solidFill>
              <a:srgbClr val="1f497d"/>
            </a:solidFill>
            <a:round/>
            <a:tailEnd len="med" type="triangle" w="med"/>
          </a:ln>
        </p:spPr>
        <p:style>
          <a:lnRef idx="0"/>
          <a:fillRef idx="0"/>
          <a:effectRef idx="0"/>
          <a:fontRef idx="minor"/>
        </p:style>
      </p:sp>
      <p:pic>
        <p:nvPicPr>
          <p:cNvPr id="345" name="Google Shape;310;g284f1e95047_0_6" descr=""/>
          <p:cNvPicPr/>
          <p:nvPr/>
        </p:nvPicPr>
        <p:blipFill>
          <a:blip r:embed="rId2"/>
          <a:stretch/>
        </p:blipFill>
        <p:spPr>
          <a:xfrm>
            <a:off x="6229440" y="3695040"/>
            <a:ext cx="3873240" cy="488160"/>
          </a:xfrm>
          <a:prstGeom prst="rect">
            <a:avLst/>
          </a:prstGeom>
          <a:ln w="0">
            <a:noFill/>
          </a:ln>
        </p:spPr>
      </p:pic>
      <p:sp>
        <p:nvSpPr>
          <p:cNvPr id="346" name="Google Shape;311;g284f1e95047_0_6"/>
          <p:cNvSpPr/>
          <p:nvPr/>
        </p:nvSpPr>
        <p:spPr>
          <a:xfrm flipH="1">
            <a:off x="7313040" y="4142520"/>
            <a:ext cx="304560" cy="561600"/>
          </a:xfrm>
          <a:custGeom>
            <a:avLst/>
            <a:gdLst/>
            <a:ahLst/>
            <a:rect l="l" t="t" r="r" b="b"/>
            <a:pathLst>
              <a:path w="21600" h="21600">
                <a:moveTo>
                  <a:pt x="0" y="0"/>
                </a:moveTo>
                <a:lnTo>
                  <a:pt x="21600" y="21600"/>
                </a:lnTo>
              </a:path>
            </a:pathLst>
          </a:custGeom>
          <a:noFill/>
          <a:ln w="9525">
            <a:solidFill>
              <a:srgbClr val="1f497d"/>
            </a:solidFill>
            <a:round/>
            <a:tailEnd len="med" type="triangle" w="med"/>
          </a:ln>
        </p:spPr>
        <p:style>
          <a:lnRef idx="0"/>
          <a:fillRef idx="0"/>
          <a:effectRef idx="0"/>
          <a:fontRef idx="minor"/>
        </p:style>
      </p:sp>
      <p:sp>
        <p:nvSpPr>
          <p:cNvPr id="347" name="Google Shape;312;g284f1e95047_0_6"/>
          <p:cNvSpPr/>
          <p:nvPr/>
        </p:nvSpPr>
        <p:spPr>
          <a:xfrm flipH="1">
            <a:off x="7350480" y="4152240"/>
            <a:ext cx="1294920" cy="561600"/>
          </a:xfrm>
          <a:custGeom>
            <a:avLst/>
            <a:gdLst/>
            <a:ahLst/>
            <a:rect l="l" t="t" r="r" b="b"/>
            <a:pathLst>
              <a:path w="21600" h="21600">
                <a:moveTo>
                  <a:pt x="0" y="0"/>
                </a:moveTo>
                <a:lnTo>
                  <a:pt x="21600" y="21600"/>
                </a:lnTo>
              </a:path>
            </a:pathLst>
          </a:custGeom>
          <a:noFill/>
          <a:ln w="9525">
            <a:solidFill>
              <a:srgbClr val="1f497d"/>
            </a:solidFill>
            <a:round/>
            <a:tailEnd len="med" type="triangle" w="med"/>
          </a:ln>
        </p:spPr>
        <p:style>
          <a:lnRef idx="0"/>
          <a:fillRef idx="0"/>
          <a:effectRef idx="0"/>
          <a:fontRef idx="minor"/>
        </p:style>
      </p:sp>
      <p:sp>
        <p:nvSpPr>
          <p:cNvPr id="348" name="Google Shape;313;g284f1e95047_0_6"/>
          <p:cNvSpPr/>
          <p:nvPr/>
        </p:nvSpPr>
        <p:spPr>
          <a:xfrm>
            <a:off x="6674760" y="4780800"/>
            <a:ext cx="129492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alibri"/>
                <a:ea typeface="Calibri"/>
              </a:rPr>
              <a:t>defined by NN</a:t>
            </a:r>
            <a:endParaRPr b="0" lang="en-US" sz="1400" spc="-1" strike="noStrike">
              <a:latin typeface="Arial"/>
            </a:endParaRPr>
          </a:p>
        </p:txBody>
      </p:sp>
      <p:sp>
        <p:nvSpPr>
          <p:cNvPr id="349" name="Google Shape;314;g284f1e95047_0_6"/>
          <p:cNvSpPr/>
          <p:nvPr/>
        </p:nvSpPr>
        <p:spPr>
          <a:xfrm flipH="1" rot="10800000">
            <a:off x="8570520" y="6124320"/>
            <a:ext cx="723600" cy="94680"/>
          </a:xfrm>
          <a:custGeom>
            <a:avLst/>
            <a:gdLst/>
            <a:ahLst/>
            <a:rect l="l" t="t" r="r" b="b"/>
            <a:pathLst>
              <a:path w="21600" h="21600">
                <a:moveTo>
                  <a:pt x="0" y="0"/>
                </a:moveTo>
                <a:lnTo>
                  <a:pt x="21600" y="21600"/>
                </a:lnTo>
              </a:path>
            </a:pathLst>
          </a:custGeom>
          <a:noFill/>
          <a:ln w="9525">
            <a:solidFill>
              <a:srgbClr val="1f497d"/>
            </a:solidFill>
            <a:round/>
            <a:tailEnd len="med" type="triangle" w="med"/>
          </a:ln>
        </p:spPr>
        <p:style>
          <a:lnRef idx="0"/>
          <a:fillRef idx="0"/>
          <a:effectRef idx="0"/>
          <a:fontRef idx="minor"/>
        </p:style>
      </p:sp>
      <p:sp>
        <p:nvSpPr>
          <p:cNvPr id="350" name="Google Shape;315;g284f1e95047_0_6"/>
          <p:cNvSpPr/>
          <p:nvPr/>
        </p:nvSpPr>
        <p:spPr>
          <a:xfrm>
            <a:off x="9465480" y="6066720"/>
            <a:ext cx="2745360" cy="103500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400" spc="-1" strike="noStrike">
                <a:solidFill>
                  <a:srgbClr val="ff0000"/>
                </a:solidFill>
                <a:latin typeface="Calibri"/>
                <a:ea typeface="Calibri"/>
              </a:rPr>
              <a:t>different sets for encoding define different members  of Neural Processes Family</a:t>
            </a:r>
            <a:endParaRPr b="0" lang="en-US" sz="1400" spc="-1" strike="noStrike">
              <a:latin typeface="Arial"/>
            </a:endParaRPr>
          </a:p>
        </p:txBody>
      </p:sp>
      <p:sp>
        <p:nvSpPr>
          <p:cNvPr id="351" name="Google Shape;316;g284f1e95047_0_6"/>
          <p:cNvSpPr/>
          <p:nvPr/>
        </p:nvSpPr>
        <p:spPr>
          <a:xfrm>
            <a:off x="4563720" y="2287080"/>
            <a:ext cx="3873240" cy="399960"/>
          </a:xfrm>
          <a:prstGeom prst="rect">
            <a:avLst/>
          </a:prstGeom>
          <a:noFill/>
          <a:ln w="0">
            <a:noFill/>
          </a:ln>
        </p:spPr>
        <p:style>
          <a:lnRef idx="0"/>
          <a:fillRef idx="0"/>
          <a:effectRef idx="0"/>
          <a:fontRef idx="minor"/>
        </p:style>
      </p:sp>
      <p:sp>
        <p:nvSpPr>
          <p:cNvPr id="352" name="Google Shape;317;g284f1e95047_0_6"/>
          <p:cNvSpPr/>
          <p:nvPr/>
        </p:nvSpPr>
        <p:spPr>
          <a:xfrm>
            <a:off x="627480" y="1951920"/>
            <a:ext cx="10660320" cy="280800"/>
          </a:xfrm>
          <a:prstGeom prst="rect">
            <a:avLst/>
          </a:prstGeom>
          <a:solidFill>
            <a:srgbClr val="00ff00">
              <a:alpha val="15000"/>
            </a:srgbClr>
          </a:solidFill>
          <a:ln w="9525">
            <a:solidFill>
              <a:srgbClr val="1f497d"/>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dilic</dc:creator>
  <dc:description/>
  <dc:language>en-US</dc:language>
  <cp:lastModifiedBy/>
  <dcterms:modified xsi:type="dcterms:W3CDTF">2023-11-17T08:35:50Z</dcterms:modified>
  <cp:revision>1</cp:revision>
  <dc:subject/>
  <dc:title/>
</cp:coreProperties>
</file>